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4.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tags/tag5.xml" ContentType="application/vnd.openxmlformats-officedocument.presentationml.tags+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tags/tag6.xml" ContentType="application/vnd.openxmlformats-officedocument.presentationml.tags+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tags/tag7.xml" ContentType="application/vnd.openxmlformats-officedocument.presentationml.tags+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tags/tag8.xml" ContentType="application/vnd.openxmlformats-officedocument.presentationml.tags+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1"/>
  </p:sldMasterIdLst>
  <p:notesMasterIdLst>
    <p:notesMasterId r:id="rId57"/>
  </p:notesMasterIdLst>
  <p:sldIdLst>
    <p:sldId id="513" r:id="rId2"/>
    <p:sldId id="1103" r:id="rId3"/>
    <p:sldId id="1144" r:id="rId4"/>
    <p:sldId id="1054" r:id="rId5"/>
    <p:sldId id="1091" r:id="rId6"/>
    <p:sldId id="1108" r:id="rId7"/>
    <p:sldId id="1109" r:id="rId8"/>
    <p:sldId id="1110" r:id="rId9"/>
    <p:sldId id="1111" r:id="rId10"/>
    <p:sldId id="1112" r:id="rId11"/>
    <p:sldId id="1114" r:id="rId12"/>
    <p:sldId id="1115" r:id="rId13"/>
    <p:sldId id="1116" r:id="rId14"/>
    <p:sldId id="1117" r:id="rId15"/>
    <p:sldId id="1119" r:id="rId16"/>
    <p:sldId id="1118" r:id="rId17"/>
    <p:sldId id="1167" r:id="rId18"/>
    <p:sldId id="1120" r:id="rId19"/>
    <p:sldId id="1168" r:id="rId20"/>
    <p:sldId id="1121" r:id="rId21"/>
    <p:sldId id="1145" r:id="rId22"/>
    <p:sldId id="1122" r:id="rId23"/>
    <p:sldId id="1136" r:id="rId24"/>
    <p:sldId id="1164" r:id="rId25"/>
    <p:sldId id="1137" r:id="rId26"/>
    <p:sldId id="1138" r:id="rId27"/>
    <p:sldId id="1139" r:id="rId28"/>
    <p:sldId id="1174" r:id="rId29"/>
    <p:sldId id="1169" r:id="rId30"/>
    <p:sldId id="1141" r:id="rId31"/>
    <p:sldId id="1142" r:id="rId32"/>
    <p:sldId id="1143" r:id="rId33"/>
    <p:sldId id="1146" r:id="rId34"/>
    <p:sldId id="1147" r:id="rId35"/>
    <p:sldId id="1180" r:id="rId36"/>
    <p:sldId id="1148" r:id="rId37"/>
    <p:sldId id="1149" r:id="rId38"/>
    <p:sldId id="1175" r:id="rId39"/>
    <p:sldId id="1176" r:id="rId40"/>
    <p:sldId id="1177" r:id="rId41"/>
    <p:sldId id="1152" r:id="rId42"/>
    <p:sldId id="1178" r:id="rId43"/>
    <p:sldId id="1179" r:id="rId44"/>
    <p:sldId id="1154" r:id="rId45"/>
    <p:sldId id="1155" r:id="rId46"/>
    <p:sldId id="1181" r:id="rId47"/>
    <p:sldId id="1156" r:id="rId48"/>
    <p:sldId id="1158" r:id="rId49"/>
    <p:sldId id="1159" r:id="rId50"/>
    <p:sldId id="1163" r:id="rId51"/>
    <p:sldId id="1173" r:id="rId52"/>
    <p:sldId id="1160" r:id="rId53"/>
    <p:sldId id="1171" r:id="rId54"/>
    <p:sldId id="1182" r:id="rId55"/>
    <p:sldId id="291" r:id="rId56"/>
  </p:sldIdLst>
  <p:sldSz cx="9144000" cy="5143500" type="screen16x9"/>
  <p:notesSz cx="6858000" cy="9144000"/>
  <p:custDataLst>
    <p:tags r:id="rId58"/>
  </p:custDataLst>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pitchFamily="34" charset="-128"/>
        <a:cs typeface="+mn-cs"/>
      </a:defRPr>
    </a:lvl1pPr>
    <a:lvl2pPr marL="457200" algn="l" defTabSz="457200" rtl="0" fontAlgn="base">
      <a:spcBef>
        <a:spcPct val="0"/>
      </a:spcBef>
      <a:spcAft>
        <a:spcPct val="0"/>
      </a:spcAft>
      <a:defRPr kern="1200">
        <a:solidFill>
          <a:schemeClr val="tx1"/>
        </a:solidFill>
        <a:latin typeface="Arial" charset="0"/>
        <a:ea typeface="ＭＳ Ｐゴシック" pitchFamily="34" charset="-128"/>
        <a:cs typeface="+mn-cs"/>
      </a:defRPr>
    </a:lvl2pPr>
    <a:lvl3pPr marL="914400" algn="l" defTabSz="457200" rtl="0" fontAlgn="base">
      <a:spcBef>
        <a:spcPct val="0"/>
      </a:spcBef>
      <a:spcAft>
        <a:spcPct val="0"/>
      </a:spcAft>
      <a:defRPr kern="1200">
        <a:solidFill>
          <a:schemeClr val="tx1"/>
        </a:solidFill>
        <a:latin typeface="Arial" charset="0"/>
        <a:ea typeface="ＭＳ Ｐゴシック" pitchFamily="34" charset="-128"/>
        <a:cs typeface="+mn-cs"/>
      </a:defRPr>
    </a:lvl3pPr>
    <a:lvl4pPr marL="1371600" algn="l" defTabSz="457200" rtl="0" fontAlgn="base">
      <a:spcBef>
        <a:spcPct val="0"/>
      </a:spcBef>
      <a:spcAft>
        <a:spcPct val="0"/>
      </a:spcAft>
      <a:defRPr kern="1200">
        <a:solidFill>
          <a:schemeClr val="tx1"/>
        </a:solidFill>
        <a:latin typeface="Arial" charset="0"/>
        <a:ea typeface="ＭＳ Ｐゴシック" pitchFamily="34" charset="-128"/>
        <a:cs typeface="+mn-cs"/>
      </a:defRPr>
    </a:lvl4pPr>
    <a:lvl5pPr marL="1828800" algn="l" defTabSz="457200" rtl="0" fontAlgn="base">
      <a:spcBef>
        <a:spcPct val="0"/>
      </a:spcBef>
      <a:spcAft>
        <a:spcPct val="0"/>
      </a:spcAft>
      <a:defRPr kern="1200">
        <a:solidFill>
          <a:schemeClr val="tx1"/>
        </a:solidFill>
        <a:latin typeface="Arial" charset="0"/>
        <a:ea typeface="ＭＳ Ｐゴシック" pitchFamily="34" charset="-128"/>
        <a:cs typeface="+mn-cs"/>
      </a:defRPr>
    </a:lvl5pPr>
    <a:lvl6pPr marL="2286000" algn="l" defTabSz="914400" rtl="0" eaLnBrk="1" latinLnBrk="0" hangingPunct="1">
      <a:defRPr kern="1200">
        <a:solidFill>
          <a:schemeClr val="tx1"/>
        </a:solidFill>
        <a:latin typeface="Arial" charset="0"/>
        <a:ea typeface="ＭＳ Ｐゴシック" pitchFamily="34" charset="-128"/>
        <a:cs typeface="+mn-cs"/>
      </a:defRPr>
    </a:lvl6pPr>
    <a:lvl7pPr marL="2743200" algn="l" defTabSz="914400" rtl="0" eaLnBrk="1" latinLnBrk="0" hangingPunct="1">
      <a:defRPr kern="1200">
        <a:solidFill>
          <a:schemeClr val="tx1"/>
        </a:solidFill>
        <a:latin typeface="Arial" charset="0"/>
        <a:ea typeface="ＭＳ Ｐゴシック" pitchFamily="34" charset="-128"/>
        <a:cs typeface="+mn-cs"/>
      </a:defRPr>
    </a:lvl7pPr>
    <a:lvl8pPr marL="3200400" algn="l" defTabSz="914400" rtl="0" eaLnBrk="1" latinLnBrk="0" hangingPunct="1">
      <a:defRPr kern="1200">
        <a:solidFill>
          <a:schemeClr val="tx1"/>
        </a:solidFill>
        <a:latin typeface="Arial" charset="0"/>
        <a:ea typeface="ＭＳ Ｐゴシック" pitchFamily="34" charset="-128"/>
        <a:cs typeface="+mn-cs"/>
      </a:defRPr>
    </a:lvl8pPr>
    <a:lvl9pPr marL="3657600" algn="l" defTabSz="914400" rtl="0" eaLnBrk="1" latinLnBrk="0" hangingPunct="1">
      <a:defRPr kern="1200">
        <a:solidFill>
          <a:schemeClr val="tx1"/>
        </a:solidFill>
        <a:latin typeface="Arial" charset="0"/>
        <a:ea typeface="ＭＳ Ｐゴシック" pitchFamily="34" charset="-128"/>
        <a:cs typeface="+mn-cs"/>
      </a:defRPr>
    </a:lvl9pPr>
  </p:defaultTextStyle>
  <p:extLst>
    <p:ext uri="{EFAFB233-063F-42B5-8137-9DF3F51BA10A}">
      <p15:sldGuideLst xmlns:p15="http://schemas.microsoft.com/office/powerpoint/2012/main">
        <p15:guide id="1" orient="horz" pos="1620">
          <p15:clr>
            <a:srgbClr val="A4A3A4"/>
          </p15:clr>
        </p15:guide>
        <p15:guide id="2" pos="33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arbara Reif" initials="BR" lastIdx="3" clrIdx="0"/>
  <p:cmAuthor id="1" name="Jane Gibbons -X (jagibbon - DEL ORO CONSULTING INC at Cisco)" initials="JG-(-DOCIaC" lastIdx="28" clrIdx="1"/>
  <p:cmAuthor id="2" name="Bob Vachon" initials="BV" lastIdx="24" clrIdx="2"/>
  <p:cmAuthor id="3" name="Sue Livingston -X (suliving - UNICON INC at Cisco)" initials="SL-(-UIaC" lastIdx="31" clrIdx="3"/>
  <p:cmAuthor id="4" name="jagibbon" initials="jmg" lastIdx="8" clrIdx="4"/>
  <p:cmAuthor id="5" name="User" initials="U" lastIdx="2" clrIdx="5"/>
  <p:cmAuthor id="6" name="Stiles, Steve" initials="SS" lastIdx="10" clrIdx="6"/>
  <p:cmAuthor id="7" name="Steve Stiles" initials="SS" lastIdx="1" clrIdx="7"/>
  <p:cmAuthor id="8" name="Steve Stiles" initials="SS [2]" lastIdx="1" clrIdx="8"/>
  <p:cmAuthor id="9" name="Steve Stiles" initials="SS [3]" lastIdx="1" clrIdx="9"/>
  <p:cmAuthor id="10" name="Steve Stiles" initials="SS [4]" lastIdx="1" clrIdx="10"/>
  <p:cmAuthor id="11" name="Steve Stiles" initials="SS [5]" lastIdx="1" clrIdx="11"/>
  <p:cmAuthor id="12" name="Steve Stiles" initials="SS [6]" lastIdx="1" clrIdx="12"/>
  <p:cmAuthor id="13" name="Steve Stiles" initials="SS [7]" lastIdx="1" clrIdx="13"/>
  <p:cmAuthor id="14" name="Steve Stiles" initials="SS [8]" lastIdx="1" clrIdx="14"/>
  <p:cmAuthor id="15" name="Steve Stiles" initials="SS [9]" lastIdx="1" clrIdx="15"/>
  <p:cmAuthor id="16" name="Steve Stiles" initials="SS [10]" lastIdx="1" clrIdx="16"/>
  <p:cmAuthor id="17" name="Steve Stiles" initials="SS [11]" lastIdx="1" clrIdx="17"/>
  <p:cmAuthor id="18" name="Jane Gibbons -X (jagibbon - UNICON INC at Cisco)" initials="JG-(-UIaC" lastIdx="5" clrIdx="18">
    <p:extLst>
      <p:ext uri="{19B8F6BF-5375-455C-9EA6-DF929625EA0E}">
        <p15:presenceInfo xmlns:p15="http://schemas.microsoft.com/office/powerpoint/2012/main" userId="S::jagibbon@cisco.com::6c22a3d5-1ec6-41bb-bccc-597d33cd3bb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00CC"/>
    <a:srgbClr val="000099"/>
    <a:srgbClr val="CC99FF"/>
    <a:srgbClr val="CC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3" autoAdjust="0"/>
    <p:restoredTop sz="78388" autoAdjust="0"/>
  </p:normalViewPr>
  <p:slideViewPr>
    <p:cSldViewPr snapToGrid="0" showGuides="1">
      <p:cViewPr varScale="1">
        <p:scale>
          <a:sx n="69" d="100"/>
          <a:sy n="69" d="100"/>
        </p:scale>
        <p:origin x="1040" y="52"/>
      </p:cViewPr>
      <p:guideLst>
        <p:guide orient="horz" pos="1620"/>
        <p:guide pos="336"/>
      </p:guideLst>
    </p:cSldViewPr>
  </p:slideViewPr>
  <p:outlineViewPr>
    <p:cViewPr>
      <p:scale>
        <a:sx n="33" d="100"/>
        <a:sy n="33" d="100"/>
      </p:scale>
      <p:origin x="0" y="-226704"/>
    </p:cViewPr>
  </p:outlineViewPr>
  <p:notesTextViewPr>
    <p:cViewPr>
      <p:scale>
        <a:sx n="1" d="1"/>
        <a:sy n="1" d="1"/>
      </p:scale>
      <p:origin x="0" y="0"/>
    </p:cViewPr>
  </p:notesTextViewPr>
  <p:sorterViewPr>
    <p:cViewPr>
      <p:scale>
        <a:sx n="111" d="100"/>
        <a:sy n="111" d="100"/>
      </p:scale>
      <p:origin x="0" y="-512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gs" Target="tags/tag1.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tiff>
</file>

<file path=ppt/media/image11.tiff>
</file>

<file path=ppt/media/image12.tiff>
</file>

<file path=ppt/media/image13.tiff>
</file>

<file path=ppt/media/image14.tiff>
</file>

<file path=ppt/media/image15.tiff>
</file>

<file path=ppt/media/image16.png>
</file>

<file path=ppt/media/image17.png>
</file>

<file path=ppt/media/image18.tiff>
</file>

<file path=ppt/media/image19.png>
</file>

<file path=ppt/media/image2.jpe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36337D9-3022-3D41-8D8A-BDF2F3B0DD8E}" type="datetimeFigureOut">
              <a:rPr lang="en-US" smtClean="0"/>
              <a:t>2/10/2020</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641018C-6CAF-B84E-B92C-ECB119457FBA}" type="slidenum">
              <a:rPr lang="en-US" smtClean="0"/>
              <a:t>‹#›</a:t>
            </a:fld>
            <a:endParaRPr lang="en-US" dirty="0"/>
          </a:p>
        </p:txBody>
      </p:sp>
    </p:spTree>
    <p:extLst>
      <p:ext uri="{BB962C8B-B14F-4D97-AF65-F5344CB8AC3E}">
        <p14:creationId xmlns:p14="http://schemas.microsoft.com/office/powerpoint/2010/main" val="193756487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a:t>
            </a:fld>
            <a:endParaRPr lang="en-US" dirty="0"/>
          </a:p>
        </p:txBody>
      </p:sp>
    </p:spTree>
    <p:extLst>
      <p:ext uri="{BB962C8B-B14F-4D97-AF65-F5344CB8AC3E}">
        <p14:creationId xmlns:p14="http://schemas.microsoft.com/office/powerpoint/2010/main" val="30255421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10</a:t>
            </a:fld>
            <a:endParaRPr lang="en-US" dirty="0"/>
          </a:p>
        </p:txBody>
      </p:sp>
    </p:spTree>
    <p:extLst>
      <p:ext uri="{BB962C8B-B14F-4D97-AF65-F5344CB8AC3E}">
        <p14:creationId xmlns:p14="http://schemas.microsoft.com/office/powerpoint/2010/main" val="33953637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11</a:t>
            </a:fld>
            <a:endParaRPr lang="en-US" dirty="0"/>
          </a:p>
        </p:txBody>
      </p:sp>
    </p:spTree>
    <p:extLst>
      <p:ext uri="{BB962C8B-B14F-4D97-AF65-F5344CB8AC3E}">
        <p14:creationId xmlns:p14="http://schemas.microsoft.com/office/powerpoint/2010/main" val="26844492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12</a:t>
            </a:fld>
            <a:endParaRPr lang="en-US" dirty="0"/>
          </a:p>
        </p:txBody>
      </p:sp>
    </p:spTree>
    <p:extLst>
      <p:ext uri="{BB962C8B-B14F-4D97-AF65-F5344CB8AC3E}">
        <p14:creationId xmlns:p14="http://schemas.microsoft.com/office/powerpoint/2010/main" val="4711594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13</a:t>
            </a:fld>
            <a:endParaRPr lang="en-US" dirty="0"/>
          </a:p>
        </p:txBody>
      </p:sp>
    </p:spTree>
    <p:extLst>
      <p:ext uri="{BB962C8B-B14F-4D97-AF65-F5344CB8AC3E}">
        <p14:creationId xmlns:p14="http://schemas.microsoft.com/office/powerpoint/2010/main" val="19305920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14</a:t>
            </a:fld>
            <a:endParaRPr lang="en-US" dirty="0"/>
          </a:p>
        </p:txBody>
      </p:sp>
    </p:spTree>
    <p:extLst>
      <p:ext uri="{BB962C8B-B14F-4D97-AF65-F5344CB8AC3E}">
        <p14:creationId xmlns:p14="http://schemas.microsoft.com/office/powerpoint/2010/main" val="17279610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15</a:t>
            </a:fld>
            <a:endParaRPr lang="en-US" dirty="0"/>
          </a:p>
        </p:txBody>
      </p:sp>
    </p:spTree>
    <p:extLst>
      <p:ext uri="{BB962C8B-B14F-4D97-AF65-F5344CB8AC3E}">
        <p14:creationId xmlns:p14="http://schemas.microsoft.com/office/powerpoint/2010/main" val="24534713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16</a:t>
            </a:fld>
            <a:endParaRPr lang="en-US" dirty="0"/>
          </a:p>
        </p:txBody>
      </p:sp>
    </p:spTree>
    <p:extLst>
      <p:ext uri="{BB962C8B-B14F-4D97-AF65-F5344CB8AC3E}">
        <p14:creationId xmlns:p14="http://schemas.microsoft.com/office/powerpoint/2010/main" val="34041311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17</a:t>
            </a:fld>
            <a:endParaRPr lang="en-US" dirty="0"/>
          </a:p>
        </p:txBody>
      </p:sp>
    </p:spTree>
    <p:extLst>
      <p:ext uri="{BB962C8B-B14F-4D97-AF65-F5344CB8AC3E}">
        <p14:creationId xmlns:p14="http://schemas.microsoft.com/office/powerpoint/2010/main" val="36324857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18</a:t>
            </a:fld>
            <a:endParaRPr lang="en-US" dirty="0"/>
          </a:p>
        </p:txBody>
      </p:sp>
    </p:spTree>
    <p:extLst>
      <p:ext uri="{BB962C8B-B14F-4D97-AF65-F5344CB8AC3E}">
        <p14:creationId xmlns:p14="http://schemas.microsoft.com/office/powerpoint/2010/main" val="32966485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19</a:t>
            </a:fld>
            <a:endParaRPr lang="en-US" dirty="0"/>
          </a:p>
        </p:txBody>
      </p:sp>
    </p:spTree>
    <p:extLst>
      <p:ext uri="{BB962C8B-B14F-4D97-AF65-F5344CB8AC3E}">
        <p14:creationId xmlns:p14="http://schemas.microsoft.com/office/powerpoint/2010/main" val="15155338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a:t>
            </a:fld>
            <a:endParaRPr lang="en-US" dirty="0"/>
          </a:p>
        </p:txBody>
      </p:sp>
    </p:spTree>
    <p:extLst>
      <p:ext uri="{BB962C8B-B14F-4D97-AF65-F5344CB8AC3E}">
        <p14:creationId xmlns:p14="http://schemas.microsoft.com/office/powerpoint/2010/main" val="35213041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20</a:t>
            </a:fld>
            <a:endParaRPr lang="en-US" dirty="0"/>
          </a:p>
        </p:txBody>
      </p:sp>
    </p:spTree>
    <p:extLst>
      <p:ext uri="{BB962C8B-B14F-4D97-AF65-F5344CB8AC3E}">
        <p14:creationId xmlns:p14="http://schemas.microsoft.com/office/powerpoint/2010/main" val="6991330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21</a:t>
            </a:fld>
            <a:endParaRPr lang="en-US" dirty="0"/>
          </a:p>
        </p:txBody>
      </p:sp>
    </p:spTree>
    <p:extLst>
      <p:ext uri="{BB962C8B-B14F-4D97-AF65-F5344CB8AC3E}">
        <p14:creationId xmlns:p14="http://schemas.microsoft.com/office/powerpoint/2010/main" val="38451029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22</a:t>
            </a:fld>
            <a:endParaRPr lang="en-US" dirty="0"/>
          </a:p>
        </p:txBody>
      </p:sp>
    </p:spTree>
    <p:extLst>
      <p:ext uri="{BB962C8B-B14F-4D97-AF65-F5344CB8AC3E}">
        <p14:creationId xmlns:p14="http://schemas.microsoft.com/office/powerpoint/2010/main" val="41313880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23</a:t>
            </a:fld>
            <a:endParaRPr lang="en-US" dirty="0"/>
          </a:p>
        </p:txBody>
      </p:sp>
    </p:spTree>
    <p:extLst>
      <p:ext uri="{BB962C8B-B14F-4D97-AF65-F5344CB8AC3E}">
        <p14:creationId xmlns:p14="http://schemas.microsoft.com/office/powerpoint/2010/main" val="39032362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24</a:t>
            </a:fld>
            <a:endParaRPr lang="en-US" dirty="0"/>
          </a:p>
        </p:txBody>
      </p:sp>
    </p:spTree>
    <p:extLst>
      <p:ext uri="{BB962C8B-B14F-4D97-AF65-F5344CB8AC3E}">
        <p14:creationId xmlns:p14="http://schemas.microsoft.com/office/powerpoint/2010/main" val="127685672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25</a:t>
            </a:fld>
            <a:endParaRPr lang="en-US" dirty="0"/>
          </a:p>
        </p:txBody>
      </p:sp>
    </p:spTree>
    <p:extLst>
      <p:ext uri="{BB962C8B-B14F-4D97-AF65-F5344CB8AC3E}">
        <p14:creationId xmlns:p14="http://schemas.microsoft.com/office/powerpoint/2010/main" val="41055363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26</a:t>
            </a:fld>
            <a:endParaRPr lang="en-US" dirty="0"/>
          </a:p>
        </p:txBody>
      </p:sp>
    </p:spTree>
    <p:extLst>
      <p:ext uri="{BB962C8B-B14F-4D97-AF65-F5344CB8AC3E}">
        <p14:creationId xmlns:p14="http://schemas.microsoft.com/office/powerpoint/2010/main" val="7855753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27</a:t>
            </a:fld>
            <a:endParaRPr lang="en-US" dirty="0"/>
          </a:p>
        </p:txBody>
      </p:sp>
    </p:spTree>
    <p:extLst>
      <p:ext uri="{BB962C8B-B14F-4D97-AF65-F5344CB8AC3E}">
        <p14:creationId xmlns:p14="http://schemas.microsoft.com/office/powerpoint/2010/main" val="276762266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28</a:t>
            </a:fld>
            <a:endParaRPr lang="en-US" dirty="0"/>
          </a:p>
        </p:txBody>
      </p:sp>
    </p:spTree>
    <p:extLst>
      <p:ext uri="{BB962C8B-B14F-4D97-AF65-F5344CB8AC3E}">
        <p14:creationId xmlns:p14="http://schemas.microsoft.com/office/powerpoint/2010/main" val="37643637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29</a:t>
            </a:fld>
            <a:endParaRPr lang="en-US" dirty="0"/>
          </a:p>
        </p:txBody>
      </p:sp>
    </p:spTree>
    <p:extLst>
      <p:ext uri="{BB962C8B-B14F-4D97-AF65-F5344CB8AC3E}">
        <p14:creationId xmlns:p14="http://schemas.microsoft.com/office/powerpoint/2010/main" val="22117790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3</a:t>
            </a:fld>
            <a:endParaRPr lang="en-US" dirty="0"/>
          </a:p>
        </p:txBody>
      </p:sp>
    </p:spTree>
    <p:extLst>
      <p:ext uri="{BB962C8B-B14F-4D97-AF65-F5344CB8AC3E}">
        <p14:creationId xmlns:p14="http://schemas.microsoft.com/office/powerpoint/2010/main" val="409034628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30</a:t>
            </a:fld>
            <a:endParaRPr lang="en-US" dirty="0"/>
          </a:p>
        </p:txBody>
      </p:sp>
    </p:spTree>
    <p:extLst>
      <p:ext uri="{BB962C8B-B14F-4D97-AF65-F5344CB8AC3E}">
        <p14:creationId xmlns:p14="http://schemas.microsoft.com/office/powerpoint/2010/main" val="81087334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31</a:t>
            </a:fld>
            <a:endParaRPr lang="en-US" dirty="0"/>
          </a:p>
        </p:txBody>
      </p:sp>
    </p:spTree>
    <p:extLst>
      <p:ext uri="{BB962C8B-B14F-4D97-AF65-F5344CB8AC3E}">
        <p14:creationId xmlns:p14="http://schemas.microsoft.com/office/powerpoint/2010/main" val="299723249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32</a:t>
            </a:fld>
            <a:endParaRPr lang="en-US" dirty="0"/>
          </a:p>
        </p:txBody>
      </p:sp>
    </p:spTree>
    <p:extLst>
      <p:ext uri="{BB962C8B-B14F-4D97-AF65-F5344CB8AC3E}">
        <p14:creationId xmlns:p14="http://schemas.microsoft.com/office/powerpoint/2010/main" val="38918033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33</a:t>
            </a:fld>
            <a:endParaRPr lang="en-US" dirty="0"/>
          </a:p>
        </p:txBody>
      </p:sp>
    </p:spTree>
    <p:extLst>
      <p:ext uri="{BB962C8B-B14F-4D97-AF65-F5344CB8AC3E}">
        <p14:creationId xmlns:p14="http://schemas.microsoft.com/office/powerpoint/2010/main" val="92502425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34</a:t>
            </a:fld>
            <a:endParaRPr lang="en-US" dirty="0"/>
          </a:p>
        </p:txBody>
      </p:sp>
    </p:spTree>
    <p:extLst>
      <p:ext uri="{BB962C8B-B14F-4D97-AF65-F5344CB8AC3E}">
        <p14:creationId xmlns:p14="http://schemas.microsoft.com/office/powerpoint/2010/main" val="203316552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48A860EF-3C9C-408F-AA5B-BAB3242BE1D0}" type="slidenum">
              <a:rPr lang="en-US" smtClean="0"/>
              <a:pPr>
                <a:defRPr/>
              </a:pPr>
              <a:t>35</a:t>
            </a:fld>
            <a:endParaRPr lang="en-US" dirty="0"/>
          </a:p>
        </p:txBody>
      </p:sp>
    </p:spTree>
    <p:extLst>
      <p:ext uri="{BB962C8B-B14F-4D97-AF65-F5344CB8AC3E}">
        <p14:creationId xmlns:p14="http://schemas.microsoft.com/office/powerpoint/2010/main" val="141349887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36</a:t>
            </a:fld>
            <a:endParaRPr lang="en-US" dirty="0"/>
          </a:p>
        </p:txBody>
      </p:sp>
    </p:spTree>
    <p:extLst>
      <p:ext uri="{BB962C8B-B14F-4D97-AF65-F5344CB8AC3E}">
        <p14:creationId xmlns:p14="http://schemas.microsoft.com/office/powerpoint/2010/main" val="18709234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37</a:t>
            </a:fld>
            <a:endParaRPr lang="en-US" dirty="0"/>
          </a:p>
        </p:txBody>
      </p:sp>
    </p:spTree>
    <p:extLst>
      <p:ext uri="{BB962C8B-B14F-4D97-AF65-F5344CB8AC3E}">
        <p14:creationId xmlns:p14="http://schemas.microsoft.com/office/powerpoint/2010/main" val="354419611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38</a:t>
            </a:fld>
            <a:endParaRPr lang="en-US" dirty="0"/>
          </a:p>
        </p:txBody>
      </p:sp>
    </p:spTree>
    <p:extLst>
      <p:ext uri="{BB962C8B-B14F-4D97-AF65-F5344CB8AC3E}">
        <p14:creationId xmlns:p14="http://schemas.microsoft.com/office/powerpoint/2010/main" val="98178375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39</a:t>
            </a:fld>
            <a:endParaRPr lang="en-US" dirty="0"/>
          </a:p>
        </p:txBody>
      </p:sp>
    </p:spTree>
    <p:extLst>
      <p:ext uri="{BB962C8B-B14F-4D97-AF65-F5344CB8AC3E}">
        <p14:creationId xmlns:p14="http://schemas.microsoft.com/office/powerpoint/2010/main" val="3832828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a:t>
            </a:fld>
            <a:endParaRPr lang="en-US" dirty="0"/>
          </a:p>
        </p:txBody>
      </p:sp>
    </p:spTree>
    <p:extLst>
      <p:ext uri="{BB962C8B-B14F-4D97-AF65-F5344CB8AC3E}">
        <p14:creationId xmlns:p14="http://schemas.microsoft.com/office/powerpoint/2010/main" val="309231227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40</a:t>
            </a:fld>
            <a:endParaRPr lang="en-US" dirty="0"/>
          </a:p>
        </p:txBody>
      </p:sp>
    </p:spTree>
    <p:extLst>
      <p:ext uri="{BB962C8B-B14F-4D97-AF65-F5344CB8AC3E}">
        <p14:creationId xmlns:p14="http://schemas.microsoft.com/office/powerpoint/2010/main" val="7014972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41</a:t>
            </a:fld>
            <a:endParaRPr lang="en-US" dirty="0"/>
          </a:p>
        </p:txBody>
      </p:sp>
    </p:spTree>
    <p:extLst>
      <p:ext uri="{BB962C8B-B14F-4D97-AF65-F5344CB8AC3E}">
        <p14:creationId xmlns:p14="http://schemas.microsoft.com/office/powerpoint/2010/main" val="177739937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42</a:t>
            </a:fld>
            <a:endParaRPr lang="en-US" dirty="0"/>
          </a:p>
        </p:txBody>
      </p:sp>
    </p:spTree>
    <p:extLst>
      <p:ext uri="{BB962C8B-B14F-4D97-AF65-F5344CB8AC3E}">
        <p14:creationId xmlns:p14="http://schemas.microsoft.com/office/powerpoint/2010/main" val="7105720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43</a:t>
            </a:fld>
            <a:endParaRPr lang="en-US" dirty="0"/>
          </a:p>
        </p:txBody>
      </p:sp>
    </p:spTree>
    <p:extLst>
      <p:ext uri="{BB962C8B-B14F-4D97-AF65-F5344CB8AC3E}">
        <p14:creationId xmlns:p14="http://schemas.microsoft.com/office/powerpoint/2010/main" val="137050868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44</a:t>
            </a:fld>
            <a:endParaRPr lang="en-US" dirty="0"/>
          </a:p>
        </p:txBody>
      </p:sp>
    </p:spTree>
    <p:extLst>
      <p:ext uri="{BB962C8B-B14F-4D97-AF65-F5344CB8AC3E}">
        <p14:creationId xmlns:p14="http://schemas.microsoft.com/office/powerpoint/2010/main" val="123534656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45</a:t>
            </a:fld>
            <a:endParaRPr lang="en-US" dirty="0"/>
          </a:p>
        </p:txBody>
      </p:sp>
    </p:spTree>
    <p:extLst>
      <p:ext uri="{BB962C8B-B14F-4D97-AF65-F5344CB8AC3E}">
        <p14:creationId xmlns:p14="http://schemas.microsoft.com/office/powerpoint/2010/main" val="219473121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46</a:t>
            </a:fld>
            <a:endParaRPr lang="en-US" dirty="0"/>
          </a:p>
        </p:txBody>
      </p:sp>
    </p:spTree>
    <p:extLst>
      <p:ext uri="{BB962C8B-B14F-4D97-AF65-F5344CB8AC3E}">
        <p14:creationId xmlns:p14="http://schemas.microsoft.com/office/powerpoint/2010/main" val="40226436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47</a:t>
            </a:fld>
            <a:endParaRPr lang="en-US" dirty="0"/>
          </a:p>
        </p:txBody>
      </p:sp>
    </p:spTree>
    <p:extLst>
      <p:ext uri="{BB962C8B-B14F-4D97-AF65-F5344CB8AC3E}">
        <p14:creationId xmlns:p14="http://schemas.microsoft.com/office/powerpoint/2010/main" val="12419351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41018C-6CAF-B84E-B92C-ECB119457FBA}" type="slidenum">
              <a:rPr lang="en-US" smtClean="0"/>
              <a:t>48</a:t>
            </a:fld>
            <a:endParaRPr lang="en-US" dirty="0"/>
          </a:p>
        </p:txBody>
      </p:sp>
    </p:spTree>
    <p:extLst>
      <p:ext uri="{BB962C8B-B14F-4D97-AF65-F5344CB8AC3E}">
        <p14:creationId xmlns:p14="http://schemas.microsoft.com/office/powerpoint/2010/main" val="176420519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49</a:t>
            </a:fld>
            <a:endParaRPr lang="en-US" dirty="0"/>
          </a:p>
        </p:txBody>
      </p:sp>
    </p:spTree>
    <p:extLst>
      <p:ext uri="{BB962C8B-B14F-4D97-AF65-F5344CB8AC3E}">
        <p14:creationId xmlns:p14="http://schemas.microsoft.com/office/powerpoint/2010/main" val="2298875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5</a:t>
            </a:fld>
            <a:endParaRPr lang="en-US" dirty="0"/>
          </a:p>
        </p:txBody>
      </p:sp>
    </p:spTree>
    <p:extLst>
      <p:ext uri="{BB962C8B-B14F-4D97-AF65-F5344CB8AC3E}">
        <p14:creationId xmlns:p14="http://schemas.microsoft.com/office/powerpoint/2010/main" val="398165792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50</a:t>
            </a:fld>
            <a:endParaRPr lang="en-US" dirty="0"/>
          </a:p>
        </p:txBody>
      </p:sp>
    </p:spTree>
    <p:extLst>
      <p:ext uri="{BB962C8B-B14F-4D97-AF65-F5344CB8AC3E}">
        <p14:creationId xmlns:p14="http://schemas.microsoft.com/office/powerpoint/2010/main" val="335744605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51</a:t>
            </a:fld>
            <a:endParaRPr lang="en-US" dirty="0"/>
          </a:p>
        </p:txBody>
      </p:sp>
    </p:spTree>
    <p:extLst>
      <p:ext uri="{BB962C8B-B14F-4D97-AF65-F5344CB8AC3E}">
        <p14:creationId xmlns:p14="http://schemas.microsoft.com/office/powerpoint/2010/main" val="117669100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52</a:t>
            </a:fld>
            <a:endParaRPr lang="en-US" dirty="0"/>
          </a:p>
        </p:txBody>
      </p:sp>
    </p:spTree>
    <p:extLst>
      <p:ext uri="{BB962C8B-B14F-4D97-AF65-F5344CB8AC3E}">
        <p14:creationId xmlns:p14="http://schemas.microsoft.com/office/powerpoint/2010/main" val="359832207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53</a:t>
            </a:fld>
            <a:endParaRPr lang="en-US" dirty="0"/>
          </a:p>
        </p:txBody>
      </p:sp>
    </p:spTree>
    <p:extLst>
      <p:ext uri="{BB962C8B-B14F-4D97-AF65-F5344CB8AC3E}">
        <p14:creationId xmlns:p14="http://schemas.microsoft.com/office/powerpoint/2010/main" val="53505877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54</a:t>
            </a:fld>
            <a:endParaRPr lang="en-US" dirty="0"/>
          </a:p>
        </p:txBody>
      </p:sp>
    </p:spTree>
    <p:extLst>
      <p:ext uri="{BB962C8B-B14F-4D97-AF65-F5344CB8AC3E}">
        <p14:creationId xmlns:p14="http://schemas.microsoft.com/office/powerpoint/2010/main" val="223436639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55</a:t>
            </a:fld>
            <a:endParaRPr lang="en-US" dirty="0"/>
          </a:p>
        </p:txBody>
      </p:sp>
    </p:spTree>
    <p:extLst>
      <p:ext uri="{BB962C8B-B14F-4D97-AF65-F5344CB8AC3E}">
        <p14:creationId xmlns:p14="http://schemas.microsoft.com/office/powerpoint/2010/main" val="15913942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6</a:t>
            </a:fld>
            <a:endParaRPr lang="en-US" dirty="0"/>
          </a:p>
        </p:txBody>
      </p:sp>
    </p:spTree>
    <p:extLst>
      <p:ext uri="{BB962C8B-B14F-4D97-AF65-F5344CB8AC3E}">
        <p14:creationId xmlns:p14="http://schemas.microsoft.com/office/powerpoint/2010/main" val="28598096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7</a:t>
            </a:fld>
            <a:endParaRPr lang="en-US" dirty="0"/>
          </a:p>
        </p:txBody>
      </p:sp>
    </p:spTree>
    <p:extLst>
      <p:ext uri="{BB962C8B-B14F-4D97-AF65-F5344CB8AC3E}">
        <p14:creationId xmlns:p14="http://schemas.microsoft.com/office/powerpoint/2010/main" val="17370650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8</a:t>
            </a:fld>
            <a:endParaRPr lang="en-US" dirty="0"/>
          </a:p>
        </p:txBody>
      </p:sp>
    </p:spTree>
    <p:extLst>
      <p:ext uri="{BB962C8B-B14F-4D97-AF65-F5344CB8AC3E}">
        <p14:creationId xmlns:p14="http://schemas.microsoft.com/office/powerpoint/2010/main" val="3474682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9</a:t>
            </a:fld>
            <a:endParaRPr lang="en-US" dirty="0"/>
          </a:p>
        </p:txBody>
      </p:sp>
    </p:spTree>
    <p:extLst>
      <p:ext uri="{BB962C8B-B14F-4D97-AF65-F5344CB8AC3E}">
        <p14:creationId xmlns:p14="http://schemas.microsoft.com/office/powerpoint/2010/main" val="111930689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3_Title Slide-animated gradient">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2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a:t>Click to edit Master title style</a:t>
            </a:r>
            <a:endParaRPr lang="en-US" dirty="0"/>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086725553"/>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1_Closing Slide">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1"/>
            <a:ext cx="9143999" cy="5165874"/>
          </a:xfrm>
          <a:prstGeom prst="rect">
            <a:avLst/>
          </a:prstGeom>
        </p:spPr>
      </p:pic>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198843304"/>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Closing Slide">
    <p:bg>
      <p:bgPr>
        <a:solidFill>
          <a:schemeClr val="accent5"/>
        </a:solidFill>
        <a:effectLst/>
      </p:bgPr>
    </p:bg>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47974899"/>
      </p:ext>
    </p:extLst>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3_Closing Slide">
    <p:bg>
      <p:bgPr>
        <a:solidFill>
          <a:schemeClr val="accent5"/>
        </a:solidFill>
        <a:effectLst/>
      </p:bgPr>
    </p:bg>
    <p:spTree>
      <p:nvGrpSpPr>
        <p:cNvPr id="1" name=""/>
        <p:cNvGrpSpPr/>
        <p:nvPr/>
      </p:nvGrpSpPr>
      <p:grpSpPr>
        <a:xfrm>
          <a:off x="0" y="0"/>
          <a:ext cx="0" cy="0"/>
          <a:chOff x="0" y="0"/>
          <a:chExt cx="0" cy="0"/>
        </a:xfrm>
      </p:grpSpPr>
      <p:grpSp>
        <p:nvGrpSpPr>
          <p:cNvPr id="4" name="Group 4"/>
          <p:cNvGrpSpPr>
            <a:grpSpLocks noChangeAspect="1"/>
          </p:cNvGrpSpPr>
          <p:nvPr userDrawn="1"/>
        </p:nvGrpSpPr>
        <p:grpSpPr bwMode="auto">
          <a:xfrm>
            <a:off x="3746294" y="2129856"/>
            <a:ext cx="1617944" cy="860542"/>
            <a:chOff x="310" y="249"/>
            <a:chExt cx="502" cy="267"/>
          </a:xfrm>
          <a:solidFill>
            <a:schemeClr val="accent1">
              <a:lumMod val="75000"/>
            </a:schemeClr>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51544963"/>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92501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9400" y="274034"/>
            <a:ext cx="8521700" cy="556994"/>
          </a:xfrm>
          <a:prstGeom prst="rect">
            <a:avLst/>
          </a:prstGeom>
        </p:spPr>
        <p:txBody>
          <a:bodyPr>
            <a:normAutofit/>
          </a:bodyPr>
          <a:lstStyle>
            <a:lvl1pPr>
              <a:defRPr/>
            </a:lvl1pPr>
          </a:lstStyle>
          <a:p>
            <a:r>
              <a:rPr lang="en-US"/>
              <a:t>Title and Content</a:t>
            </a:r>
          </a:p>
        </p:txBody>
      </p:sp>
      <p:sp>
        <p:nvSpPr>
          <p:cNvPr id="3" name="Content Placeholder 2"/>
          <p:cNvSpPr>
            <a:spLocks noGrp="1"/>
          </p:cNvSpPr>
          <p:nvPr>
            <p:ph idx="1"/>
          </p:nvPr>
        </p:nvSpPr>
        <p:spPr>
          <a:xfrm>
            <a:off x="279401" y="887506"/>
            <a:ext cx="8520354" cy="3848549"/>
          </a:xfrm>
        </p:spPr>
        <p:txBody>
          <a:bodyPr>
            <a:normAutofit/>
          </a:bodyPr>
          <a:lstStyle>
            <a:lvl1pPr>
              <a:defRPr sz="1800"/>
            </a:lvl1pPr>
            <a:lvl2pPr marL="346472" indent="-177404">
              <a:buFont typeface="Arial" pitchFamily="34" charset="0"/>
              <a:buChar char="•"/>
              <a:defRPr sz="1500"/>
            </a:lvl2pPr>
            <a:lvl3pPr marL="516731" indent="-170260">
              <a:buFont typeface="Arial" pitchFamily="34" charset="0"/>
              <a:buChar char="•"/>
              <a:defRPr sz="1350"/>
            </a:lvl3pPr>
            <a:lvl4pPr marL="423863" indent="132160">
              <a:buFont typeface="Arial" pitchFamily="34" charset="0"/>
              <a:buChar char="•"/>
              <a:defRPr/>
            </a:lvl4pPr>
            <a:lvl5pPr marL="558404" indent="127397">
              <a:buFont typeface="Arial" pitchFamily="34" charset="0"/>
              <a:buChar char="•"/>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8103731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5_Title Slide-animated gradient">
    <p:bg>
      <p:bgPr>
        <a:solidFill>
          <a:schemeClr val="accent5"/>
        </a:solidFill>
        <a:effectLst/>
      </p:bgPr>
    </p:bg>
    <p:spTree>
      <p:nvGrpSpPr>
        <p:cNvPr id="1" name=""/>
        <p:cNvGrpSpPr/>
        <p:nvPr/>
      </p:nvGrpSpPr>
      <p:grpSpPr>
        <a:xfrm>
          <a:off x="0" y="0"/>
          <a:ext cx="0" cy="0"/>
          <a:chOff x="0" y="0"/>
          <a:chExt cx="0" cy="0"/>
        </a:xfrm>
      </p:grpSpPr>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1"/>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rgbClr val="004C69"/>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accent1"/>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chemeClr val="accent1"/>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3653042546"/>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6_Title Slide-animated gradient">
    <p:bg>
      <p:bgPr>
        <a:solidFill>
          <a:schemeClr val="accent5"/>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1974617842"/>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3_Segue">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0"/>
            <a:ext cx="9144000" cy="5143499"/>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p:cNvSpPr>
            <a:spLocks noGrp="1"/>
          </p:cNvSpPr>
          <p:nvPr>
            <p:ph type="ctrTitle"/>
          </p:nvPr>
        </p:nvSpPr>
        <p:spPr>
          <a:xfrm>
            <a:off x="416425" y="915409"/>
            <a:ext cx="7598042" cy="2569946"/>
          </a:xfrm>
          <a:prstGeom prst="rect">
            <a:avLst/>
          </a:prstGeom>
        </p:spPr>
        <p:txBody>
          <a:bodyPr anchor="b">
            <a:noAutofit/>
          </a:bodyPr>
          <a:lstStyle>
            <a:lvl1pPr marL="0" indent="0" algn="l">
              <a:lnSpc>
                <a:spcPct val="90000"/>
              </a:lnSpc>
              <a:buFont typeface="Arial" panose="020B0604020202020204" pitchFamily="34" charset="0"/>
              <a:buNone/>
              <a:defRPr sz="4600" b="0" i="0" spc="0" baseline="0">
                <a:solidFill>
                  <a:schemeClr val="accent5"/>
                </a:solidFill>
                <a:latin typeface="+mj-lt"/>
                <a:cs typeface="CiscoSans Thin"/>
              </a:defRPr>
            </a:lvl1pPr>
          </a:lstStyle>
          <a:p>
            <a:r>
              <a:rPr lang="en-US"/>
              <a:t>Click to edit Master title style</a:t>
            </a:r>
            <a:endParaRPr lang="en-US" dirty="0"/>
          </a:p>
        </p:txBody>
      </p:sp>
      <p:sp>
        <p:nvSpPr>
          <p:cNvPr id="8" name="Rectangle 7"/>
          <p:cNvSpPr>
            <a:spLocks noChangeArrowheads="1"/>
          </p:cNvSpPr>
          <p:nvPr userDrawn="1"/>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5">
                    <a:lumMod val="50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5">
                  <a:lumMod val="50000"/>
                </a:schemeClr>
              </a:solidFill>
              <a:latin typeface="+mn-lt"/>
              <a:ea typeface="+mn-ea"/>
              <a:cs typeface="CiscoSans Thin"/>
            </a:endParaRPr>
          </a:p>
        </p:txBody>
      </p:sp>
      <p:sp>
        <p:nvSpPr>
          <p:cNvPr id="9" name="Rectangle 4"/>
          <p:cNvSpPr>
            <a:spLocks noChangeArrowheads="1"/>
          </p:cNvSpPr>
          <p:nvPr userDrawn="1"/>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5">
                    <a:lumMod val="50000"/>
                  </a:schemeClr>
                </a:solidFill>
                <a:latin typeface="+mn-lt"/>
                <a:ea typeface="+mn-ea"/>
                <a:cs typeface="CiscoSans Thin"/>
              </a:rPr>
              <a:t>© 2016  Cisco and/or its affiliates. All rights reserved.   Cisco Confidential</a:t>
            </a:r>
          </a:p>
        </p:txBody>
      </p:sp>
      <p:grpSp>
        <p:nvGrpSpPr>
          <p:cNvPr id="11" name="Group 4"/>
          <p:cNvGrpSpPr>
            <a:grpSpLocks noChangeAspect="1"/>
          </p:cNvGrpSpPr>
          <p:nvPr userDrawn="1"/>
        </p:nvGrpSpPr>
        <p:grpSpPr bwMode="auto">
          <a:xfrm>
            <a:off x="508039" y="4715197"/>
            <a:ext cx="340257" cy="180974"/>
            <a:chOff x="310" y="249"/>
            <a:chExt cx="502" cy="267"/>
          </a:xfrm>
          <a:solidFill>
            <a:srgbClr val="086D8E"/>
          </a:solidFill>
        </p:grpSpPr>
        <p:sp>
          <p:nvSpPr>
            <p:cNvPr id="12"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90854121"/>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ulti_Slide">
    <p:spTree>
      <p:nvGrpSpPr>
        <p:cNvPr id="1" name=""/>
        <p:cNvGrpSpPr/>
        <p:nvPr/>
      </p:nvGrpSpPr>
      <p:grpSpPr>
        <a:xfrm>
          <a:off x="0" y="0"/>
          <a:ext cx="0" cy="0"/>
          <a:chOff x="0" y="0"/>
          <a:chExt cx="0" cy="0"/>
        </a:xfrm>
      </p:grpSpPr>
      <p:sp>
        <p:nvSpPr>
          <p:cNvPr id="5" name="Content Placeholder 2"/>
          <p:cNvSpPr>
            <a:spLocks noGrp="1"/>
          </p:cNvSpPr>
          <p:nvPr>
            <p:ph idx="1"/>
          </p:nvPr>
        </p:nvSpPr>
        <p:spPr>
          <a:xfrm>
            <a:off x="474662" y="1347788"/>
            <a:ext cx="8280057" cy="3073946"/>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bg1"/>
                </a:solidFill>
                <a:latin typeface="+mn-lt"/>
                <a:cs typeface="CiscoSans ExtraLight"/>
              </a:defRPr>
            </a:lvl1pPr>
          </a:lstStyle>
          <a:p>
            <a:pPr lvl="0"/>
            <a:r>
              <a:rPr lang="en-US"/>
              <a:t>Click to edit Master text styles</a:t>
            </a:r>
          </a:p>
        </p:txBody>
      </p:sp>
      <p:sp>
        <p:nvSpPr>
          <p:cNvPr id="4"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rgbClr val="004C69"/>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542967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2912136"/>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US" dirty="0"/>
          </a:p>
        </p:txBody>
      </p:sp>
      <p:sp>
        <p:nvSpPr>
          <p:cNvPr id="12" name="Oval 11"/>
          <p:cNvSpPr/>
          <p:nvPr/>
        </p:nvSpPr>
        <p:spPr>
          <a:xfrm>
            <a:off x="575610" y="2552550"/>
            <a:ext cx="698624" cy="698624"/>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FFFFFF"/>
              </a:solidFill>
              <a:cs typeface="Arial"/>
            </a:endParaRPr>
          </a:p>
        </p:txBody>
      </p:sp>
      <p:sp>
        <p:nvSpPr>
          <p:cNvPr id="15" name="Oval 14"/>
          <p:cNvSpPr/>
          <p:nvPr/>
        </p:nvSpPr>
        <p:spPr>
          <a:xfrm>
            <a:off x="575610" y="1426607"/>
            <a:ext cx="698624" cy="698624"/>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1"/>
              </a:solidFill>
              <a:cs typeface="Arial"/>
            </a:endParaRPr>
          </a:p>
        </p:txBody>
      </p:sp>
      <p:sp>
        <p:nvSpPr>
          <p:cNvPr id="22" name="Oval 21"/>
          <p:cNvSpPr/>
          <p:nvPr/>
        </p:nvSpPr>
        <p:spPr>
          <a:xfrm>
            <a:off x="575610" y="3653093"/>
            <a:ext cx="698624" cy="698624"/>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049FD9"/>
              </a:solidFill>
              <a:cs typeface="Arial"/>
            </a:endParaRPr>
          </a:p>
        </p:txBody>
      </p:sp>
      <p:sp>
        <p:nvSpPr>
          <p:cNvPr id="24" name="Text Placeholder 17"/>
          <p:cNvSpPr>
            <a:spLocks noGrp="1"/>
          </p:cNvSpPr>
          <p:nvPr>
            <p:ph type="body" sz="quarter" idx="13"/>
          </p:nvPr>
        </p:nvSpPr>
        <p:spPr>
          <a:xfrm>
            <a:off x="1365250" y="1432522"/>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365250" y="25577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365250" y="36530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8" name="Text Placeholder 17"/>
          <p:cNvSpPr>
            <a:spLocks noGrp="1"/>
          </p:cNvSpPr>
          <p:nvPr>
            <p:ph type="body" sz="quarter" idx="17" hasCustomPrompt="1"/>
          </p:nvPr>
        </p:nvSpPr>
        <p:spPr>
          <a:xfrm>
            <a:off x="575610" y="2552550"/>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1" y="3651140"/>
            <a:ext cx="698624" cy="693381"/>
          </a:xfrm>
          <a:prstGeom prst="rect">
            <a:avLst/>
          </a:prstGeom>
          <a:ln>
            <a:noFill/>
          </a:ln>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Text Placeholder 17"/>
          <p:cNvSpPr>
            <a:spLocks noGrp="1"/>
          </p:cNvSpPr>
          <p:nvPr>
            <p:ph type="body" sz="quarter" idx="19" hasCustomPrompt="1"/>
          </p:nvPr>
        </p:nvSpPr>
        <p:spPr>
          <a:xfrm>
            <a:off x="575610" y="1427248"/>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Tree>
    <p:extLst>
      <p:ext uri="{BB962C8B-B14F-4D97-AF65-F5344CB8AC3E}">
        <p14:creationId xmlns:p14="http://schemas.microsoft.com/office/powerpoint/2010/main" val="3053872667"/>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5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US" dirty="0"/>
          </a:p>
        </p:txBody>
      </p:sp>
      <p:sp>
        <p:nvSpPr>
          <p:cNvPr id="12" name="Oval 1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5" name="Oval 14"/>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2" name="Oval 21"/>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4" name="Text Placeholder 17"/>
          <p:cNvSpPr>
            <a:spLocks noGrp="1"/>
          </p:cNvSpPr>
          <p:nvPr>
            <p:ph type="body" sz="quarter" idx="13"/>
          </p:nvPr>
        </p:nvSpPr>
        <p:spPr>
          <a:xfrm>
            <a:off x="1172384" y="1334842"/>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172385" y="198456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172385" y="262744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7"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28"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Oval 12"/>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4" name="Text Placeholder 17"/>
          <p:cNvSpPr>
            <a:spLocks noGrp="1"/>
          </p:cNvSpPr>
          <p:nvPr>
            <p:ph type="body" sz="quarter" idx="19"/>
          </p:nvPr>
        </p:nvSpPr>
        <p:spPr>
          <a:xfrm>
            <a:off x="1172386" y="327458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6"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17" name="Oval 16"/>
          <p:cNvSpPr/>
          <p:nvPr/>
        </p:nvSpPr>
        <p:spPr>
          <a:xfrm>
            <a:off x="575613" y="3921716"/>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8" name="Text Placeholder 17"/>
          <p:cNvSpPr>
            <a:spLocks noGrp="1"/>
          </p:cNvSpPr>
          <p:nvPr>
            <p:ph type="body" sz="quarter" idx="21"/>
          </p:nvPr>
        </p:nvSpPr>
        <p:spPr>
          <a:xfrm>
            <a:off x="1172387" y="392171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9" name="Text Placeholder 17"/>
          <p:cNvSpPr>
            <a:spLocks noGrp="1"/>
          </p:cNvSpPr>
          <p:nvPr>
            <p:ph type="body" sz="quarter" idx="22" hasCustomPrompt="1"/>
          </p:nvPr>
        </p:nvSpPr>
        <p:spPr>
          <a:xfrm>
            <a:off x="575614" y="3919763"/>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Tree>
    <p:extLst>
      <p:ext uri="{BB962C8B-B14F-4D97-AF65-F5344CB8AC3E}">
        <p14:creationId xmlns:p14="http://schemas.microsoft.com/office/powerpoint/2010/main" val="2962125011"/>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6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4C69"/>
                </a:solidFill>
              </a:defRPr>
            </a:lvl1pPr>
          </a:lstStyle>
          <a:p>
            <a:r>
              <a:rPr lang="en-US"/>
              <a:t>Click to edit Master title style</a:t>
            </a:r>
            <a:endParaRPr lang="en-US" dirty="0"/>
          </a:p>
        </p:txBody>
      </p:sp>
      <p:sp>
        <p:nvSpPr>
          <p:cNvPr id="42" name="Oval 4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3" name="Oval 42"/>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rgbClr val="FFFFFF"/>
              </a:solidFill>
              <a:cs typeface="Arial"/>
            </a:endParaRPr>
          </a:p>
        </p:txBody>
      </p:sp>
      <p:sp>
        <p:nvSpPr>
          <p:cNvPr id="44" name="Oval 43"/>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5" name="Text Placeholder 17"/>
          <p:cNvSpPr>
            <a:spLocks noGrp="1"/>
          </p:cNvSpPr>
          <p:nvPr>
            <p:ph type="body" sz="quarter" idx="13"/>
          </p:nvPr>
        </p:nvSpPr>
        <p:spPr>
          <a:xfrm>
            <a:off x="1172384" y="133484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6" name="Text Placeholder 17"/>
          <p:cNvSpPr>
            <a:spLocks noGrp="1"/>
          </p:cNvSpPr>
          <p:nvPr>
            <p:ph type="body" sz="quarter" idx="14"/>
          </p:nvPr>
        </p:nvSpPr>
        <p:spPr>
          <a:xfrm>
            <a:off x="1172385" y="198456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7" name="Text Placeholder 17"/>
          <p:cNvSpPr>
            <a:spLocks noGrp="1"/>
          </p:cNvSpPr>
          <p:nvPr>
            <p:ph type="body" sz="quarter" idx="15"/>
          </p:nvPr>
        </p:nvSpPr>
        <p:spPr>
          <a:xfrm>
            <a:off x="1172385" y="262744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8"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49"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50"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51" name="Oval 50"/>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2" name="Text Placeholder 17"/>
          <p:cNvSpPr>
            <a:spLocks noGrp="1"/>
          </p:cNvSpPr>
          <p:nvPr>
            <p:ph type="body" sz="quarter" idx="19"/>
          </p:nvPr>
        </p:nvSpPr>
        <p:spPr>
          <a:xfrm>
            <a:off x="1172386" y="327458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3"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54" name="Oval 53"/>
          <p:cNvSpPr/>
          <p:nvPr/>
        </p:nvSpPr>
        <p:spPr>
          <a:xfrm>
            <a:off x="575613" y="3921716"/>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5" name="Text Placeholder 17"/>
          <p:cNvSpPr>
            <a:spLocks noGrp="1"/>
          </p:cNvSpPr>
          <p:nvPr>
            <p:ph type="body" sz="quarter" idx="21"/>
          </p:nvPr>
        </p:nvSpPr>
        <p:spPr>
          <a:xfrm>
            <a:off x="1172387" y="392171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6" name="Text Placeholder 17"/>
          <p:cNvSpPr>
            <a:spLocks noGrp="1"/>
          </p:cNvSpPr>
          <p:nvPr>
            <p:ph type="body" sz="quarter" idx="22" hasCustomPrompt="1"/>
          </p:nvPr>
        </p:nvSpPr>
        <p:spPr>
          <a:xfrm>
            <a:off x="575614" y="391976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
        <p:nvSpPr>
          <p:cNvPr id="57" name="Oval 56"/>
          <p:cNvSpPr/>
          <p:nvPr/>
        </p:nvSpPr>
        <p:spPr>
          <a:xfrm>
            <a:off x="4414576" y="1983084"/>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8" name="Oval 57"/>
          <p:cNvSpPr/>
          <p:nvPr/>
        </p:nvSpPr>
        <p:spPr>
          <a:xfrm>
            <a:off x="4414575" y="1332693"/>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9" name="Oval 58"/>
          <p:cNvSpPr/>
          <p:nvPr/>
        </p:nvSpPr>
        <p:spPr>
          <a:xfrm>
            <a:off x="4414576" y="2631212"/>
            <a:ext cx="464815" cy="464815"/>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0" name="Text Placeholder 17"/>
          <p:cNvSpPr>
            <a:spLocks noGrp="1"/>
          </p:cNvSpPr>
          <p:nvPr>
            <p:ph type="body" sz="quarter" idx="23"/>
          </p:nvPr>
        </p:nvSpPr>
        <p:spPr>
          <a:xfrm>
            <a:off x="5011349" y="1338608"/>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1" name="Text Placeholder 17"/>
          <p:cNvSpPr>
            <a:spLocks noGrp="1"/>
          </p:cNvSpPr>
          <p:nvPr>
            <p:ph type="body" sz="quarter" idx="24"/>
          </p:nvPr>
        </p:nvSpPr>
        <p:spPr>
          <a:xfrm>
            <a:off x="5011350" y="198832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2" name="Text Placeholder 17"/>
          <p:cNvSpPr>
            <a:spLocks noGrp="1"/>
          </p:cNvSpPr>
          <p:nvPr>
            <p:ph type="body" sz="quarter" idx="25"/>
          </p:nvPr>
        </p:nvSpPr>
        <p:spPr>
          <a:xfrm>
            <a:off x="5011350" y="263121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3" name="Text Placeholder 17"/>
          <p:cNvSpPr>
            <a:spLocks noGrp="1"/>
          </p:cNvSpPr>
          <p:nvPr>
            <p:ph type="body" sz="quarter" idx="26" hasCustomPrompt="1"/>
          </p:nvPr>
        </p:nvSpPr>
        <p:spPr>
          <a:xfrm>
            <a:off x="4414576" y="1331287"/>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6</a:t>
            </a:r>
          </a:p>
        </p:txBody>
      </p:sp>
      <p:sp>
        <p:nvSpPr>
          <p:cNvPr id="64" name="Text Placeholder 17"/>
          <p:cNvSpPr>
            <a:spLocks noGrp="1"/>
          </p:cNvSpPr>
          <p:nvPr>
            <p:ph type="body" sz="quarter" idx="27" hasCustomPrompt="1"/>
          </p:nvPr>
        </p:nvSpPr>
        <p:spPr>
          <a:xfrm>
            <a:off x="4414576" y="198308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7</a:t>
            </a:r>
          </a:p>
        </p:txBody>
      </p:sp>
      <p:sp>
        <p:nvSpPr>
          <p:cNvPr id="65" name="Text Placeholder 17"/>
          <p:cNvSpPr>
            <a:spLocks noGrp="1"/>
          </p:cNvSpPr>
          <p:nvPr>
            <p:ph type="body" sz="quarter" idx="28" hasCustomPrompt="1"/>
          </p:nvPr>
        </p:nvSpPr>
        <p:spPr>
          <a:xfrm>
            <a:off x="4414577" y="262925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8</a:t>
            </a:r>
          </a:p>
        </p:txBody>
      </p:sp>
      <p:sp>
        <p:nvSpPr>
          <p:cNvPr id="66" name="Oval 65"/>
          <p:cNvSpPr/>
          <p:nvPr/>
        </p:nvSpPr>
        <p:spPr>
          <a:xfrm>
            <a:off x="4414577" y="3278347"/>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7" name="Text Placeholder 17"/>
          <p:cNvSpPr>
            <a:spLocks noGrp="1"/>
          </p:cNvSpPr>
          <p:nvPr>
            <p:ph type="body" sz="quarter" idx="29"/>
          </p:nvPr>
        </p:nvSpPr>
        <p:spPr>
          <a:xfrm>
            <a:off x="5011351" y="327834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8" name="Text Placeholder 17"/>
          <p:cNvSpPr>
            <a:spLocks noGrp="1"/>
          </p:cNvSpPr>
          <p:nvPr>
            <p:ph type="body" sz="quarter" idx="30" hasCustomPrompt="1"/>
          </p:nvPr>
        </p:nvSpPr>
        <p:spPr>
          <a:xfrm>
            <a:off x="4414578" y="327639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9</a:t>
            </a:r>
          </a:p>
        </p:txBody>
      </p:sp>
      <p:sp>
        <p:nvSpPr>
          <p:cNvPr id="69" name="Oval 68"/>
          <p:cNvSpPr/>
          <p:nvPr/>
        </p:nvSpPr>
        <p:spPr>
          <a:xfrm>
            <a:off x="4414578" y="3925482"/>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70" name="Text Placeholder 17"/>
          <p:cNvSpPr>
            <a:spLocks noGrp="1"/>
          </p:cNvSpPr>
          <p:nvPr>
            <p:ph type="body" sz="quarter" idx="31"/>
          </p:nvPr>
        </p:nvSpPr>
        <p:spPr>
          <a:xfrm>
            <a:off x="5011352" y="392548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71" name="Text Placeholder 17"/>
          <p:cNvSpPr>
            <a:spLocks noGrp="1"/>
          </p:cNvSpPr>
          <p:nvPr>
            <p:ph type="body" sz="quarter" idx="32" hasCustomPrompt="1"/>
          </p:nvPr>
        </p:nvSpPr>
        <p:spPr>
          <a:xfrm>
            <a:off x="4414579" y="392352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10</a:t>
            </a:r>
          </a:p>
        </p:txBody>
      </p:sp>
    </p:spTree>
    <p:extLst>
      <p:ext uri="{BB962C8B-B14F-4D97-AF65-F5344CB8AC3E}">
        <p14:creationId xmlns:p14="http://schemas.microsoft.com/office/powerpoint/2010/main" val="3643099958"/>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438150"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p>
            <a:pPr lvl="0"/>
            <a:r>
              <a:rPr lang="en-GB" altLang="en-US" dirty="0"/>
              <a:t>Title Goes Here</a:t>
            </a:r>
          </a:p>
        </p:txBody>
      </p:sp>
      <p:sp>
        <p:nvSpPr>
          <p:cNvPr id="12" name="Rectangle 7"/>
          <p:cNvSpPr>
            <a:spLocks noChangeArrowheads="1"/>
          </p:cNvSpPr>
          <p:nvPr/>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6A1E46DC-7EF6-4EA2-B285-14272867D133}" type="slidenum">
              <a:rPr lang="en-US" sz="600">
                <a:solidFill>
                  <a:schemeClr val="accent3">
                    <a:lumMod val="85000"/>
                  </a:schemeClr>
                </a:solidFill>
                <a:latin typeface="+mn-lt"/>
                <a:ea typeface="+mn-ea"/>
                <a:cs typeface="CiscoSans Thin"/>
              </a:rPr>
              <a:pPr algn="r" defTabSz="610744" fontAlgn="auto">
                <a:spcBef>
                  <a:spcPts val="0"/>
                </a:spcBef>
                <a:spcAft>
                  <a:spcPts val="0"/>
                </a:spcAft>
                <a:defRPr/>
              </a:pPr>
              <a:t>‹#›</a:t>
            </a:fld>
            <a:endParaRPr lang="en-US" sz="600" dirty="0">
              <a:solidFill>
                <a:schemeClr val="accent3">
                  <a:lumMod val="85000"/>
                </a:schemeClr>
              </a:solidFill>
              <a:latin typeface="+mn-lt"/>
              <a:ea typeface="+mn-ea"/>
              <a:cs typeface="CiscoSans Thin"/>
            </a:endParaRPr>
          </a:p>
        </p:txBody>
      </p:sp>
      <p:sp>
        <p:nvSpPr>
          <p:cNvPr id="13" name="Rectangle 4"/>
          <p:cNvSpPr>
            <a:spLocks noChangeArrowheads="1"/>
          </p:cNvSpPr>
          <p:nvPr/>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fontAlgn="auto">
              <a:spcBef>
                <a:spcPts val="0"/>
              </a:spcBef>
              <a:spcAft>
                <a:spcPts val="0"/>
              </a:spcAft>
              <a:defRPr/>
            </a:pPr>
            <a:r>
              <a:rPr lang="en-US" sz="600" dirty="0">
                <a:solidFill>
                  <a:schemeClr val="accent3">
                    <a:lumMod val="85000"/>
                  </a:schemeClr>
                </a:solidFill>
                <a:latin typeface="+mn-lt"/>
                <a:ea typeface="+mn-ea"/>
                <a:cs typeface="CiscoSans Thin"/>
              </a:rPr>
              <a:t>© 2016  Cisco and/or its affiliates. All rights reserved.   Cisco Confidential</a:t>
            </a:r>
          </a:p>
        </p:txBody>
      </p:sp>
      <p:grpSp>
        <p:nvGrpSpPr>
          <p:cNvPr id="6" name="Group 4"/>
          <p:cNvGrpSpPr>
            <a:grpSpLocks noChangeAspect="1"/>
          </p:cNvGrpSpPr>
          <p:nvPr userDrawn="1"/>
        </p:nvGrpSpPr>
        <p:grpSpPr bwMode="auto">
          <a:xfrm>
            <a:off x="508039" y="4715197"/>
            <a:ext cx="340257" cy="180974"/>
            <a:chOff x="310" y="249"/>
            <a:chExt cx="502" cy="267"/>
          </a:xfrm>
          <a:solidFill>
            <a:schemeClr val="accent5"/>
          </a:solidFill>
        </p:grpSpPr>
        <p:sp>
          <p:nvSpPr>
            <p:cNvPr id="7"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cSld>
  <p:clrMap bg1="lt1" tx1="dk1" bg2="lt2" tx2="dk2" accent1="accent1" accent2="accent2" accent3="accent3" accent4="accent4" accent5="accent5" accent6="accent6" hlink="hlink" folHlink="folHlink"/>
  <p:sldLayoutIdLst>
    <p:sldLayoutId id="2147483962" r:id="rId1"/>
    <p:sldLayoutId id="2147484013" r:id="rId2"/>
    <p:sldLayoutId id="2147484014" r:id="rId3"/>
    <p:sldLayoutId id="2147483965" r:id="rId4"/>
    <p:sldLayoutId id="2147483967" r:id="rId5"/>
    <p:sldLayoutId id="2147483995" r:id="rId6"/>
    <p:sldLayoutId id="2147484007" r:id="rId7"/>
    <p:sldLayoutId id="2147484010" r:id="rId8"/>
    <p:sldLayoutId id="2147484011" r:id="rId9"/>
    <p:sldLayoutId id="2147484015" r:id="rId10"/>
    <p:sldLayoutId id="2147483998" r:id="rId11"/>
    <p:sldLayoutId id="2147484027" r:id="rId12"/>
    <p:sldLayoutId id="2147484031" r:id="rId13"/>
    <p:sldLayoutId id="2147484032" r:id="rId14"/>
  </p:sldLayoutIdLst>
  <p:transition spd="slow">
    <p:wipe/>
  </p:transition>
  <p:txStyles>
    <p:titleStyle>
      <a:lvl1pPr algn="l" defTabSz="684213" rtl="0" eaLnBrk="1" fontAlgn="base" hangingPunct="1">
        <a:lnSpc>
          <a:spcPct val="80000"/>
        </a:lnSpc>
        <a:spcBef>
          <a:spcPct val="0"/>
        </a:spcBef>
        <a:spcAft>
          <a:spcPct val="0"/>
        </a:spcAft>
        <a:defRPr lang="en-US" sz="3200" kern="1200" dirty="0">
          <a:solidFill>
            <a:schemeClr val="accent4"/>
          </a:solidFill>
          <a:latin typeface="+mj-lt"/>
          <a:ea typeface="ＭＳ Ｐゴシック" charset="0"/>
          <a:cs typeface="CiscoSans"/>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33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4.xml"/><Relationship Id="rId1" Type="http://schemas.openxmlformats.org/officeDocument/2006/relationships/tags" Target="../tags/tag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tags" Target="../tags/tag3.xml"/></Relationships>
</file>

<file path=ppt/slides/_rels/slide30.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31.xml"/><Relationship Id="rId1" Type="http://schemas.openxmlformats.org/officeDocument/2006/relationships/slideLayout" Target="../slideLayouts/slideLayout5.xml"/><Relationship Id="rId4" Type="http://schemas.openxmlformats.org/officeDocument/2006/relationships/image" Target="../media/image15.tiff"/></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4.xml"/><Relationship Id="rId1" Type="http://schemas.openxmlformats.org/officeDocument/2006/relationships/tags" Target="../tags/tag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5.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4.xml"/><Relationship Id="rId1" Type="http://schemas.openxmlformats.org/officeDocument/2006/relationships/tags" Target="../tags/tag6.xml"/></Relationships>
</file>

<file path=ppt/slides/_rels/slide41.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4.xml"/><Relationship Id="rId1" Type="http://schemas.openxmlformats.org/officeDocument/2006/relationships/tags" Target="../tags/tag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10.xml"/><Relationship Id="rId1" Type="http://schemas.openxmlformats.org/officeDocument/2006/relationships/tags" Target="../tags/tag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469497" y="1219200"/>
            <a:ext cx="6557379" cy="1666626"/>
          </a:xfrm>
        </p:spPr>
        <p:txBody>
          <a:bodyPr/>
          <a:lstStyle/>
          <a:p>
            <a:r>
              <a:rPr lang="en-US" dirty="0">
                <a:solidFill>
                  <a:schemeClr val="accent5">
                    <a:lumMod val="40000"/>
                    <a:lumOff val="60000"/>
                  </a:schemeClr>
                </a:solidFill>
              </a:rPr>
              <a:t>Chapter 11: BGP</a:t>
            </a:r>
          </a:p>
        </p:txBody>
      </p:sp>
      <p:sp>
        <p:nvSpPr>
          <p:cNvPr id="5" name="Text Placeholder 4"/>
          <p:cNvSpPr>
            <a:spLocks noGrp="1"/>
          </p:cNvSpPr>
          <p:nvPr>
            <p:ph type="body" sz="quarter" idx="13"/>
          </p:nvPr>
        </p:nvSpPr>
        <p:spPr>
          <a:xfrm>
            <a:off x="469497" y="3127609"/>
            <a:ext cx="5925246" cy="299001"/>
          </a:xfrm>
        </p:spPr>
        <p:txBody>
          <a:bodyPr/>
          <a:lstStyle/>
          <a:p>
            <a:r>
              <a:rPr lang="en-US" dirty="0">
                <a:solidFill>
                  <a:schemeClr val="bg2">
                    <a:lumMod val="40000"/>
                    <a:lumOff val="60000"/>
                  </a:schemeClr>
                </a:solidFill>
              </a:rPr>
              <a:t>Instructor Materials</a:t>
            </a:r>
          </a:p>
        </p:txBody>
      </p:sp>
      <p:sp>
        <p:nvSpPr>
          <p:cNvPr id="7" name="Subtitle 6"/>
          <p:cNvSpPr>
            <a:spLocks noGrp="1"/>
          </p:cNvSpPr>
          <p:nvPr>
            <p:ph type="subTitle" idx="1"/>
          </p:nvPr>
        </p:nvSpPr>
        <p:spPr>
          <a:xfrm>
            <a:off x="469497" y="3809526"/>
            <a:ext cx="2744758" cy="902174"/>
          </a:xfrm>
        </p:spPr>
        <p:txBody>
          <a:bodyPr/>
          <a:lstStyle/>
          <a:p>
            <a:r>
              <a:rPr lang="en-US" dirty="0">
                <a:solidFill>
                  <a:schemeClr val="accent5">
                    <a:lumMod val="40000"/>
                    <a:lumOff val="60000"/>
                  </a:schemeClr>
                </a:solidFill>
              </a:rPr>
              <a:t>CCNP Enterprise: Core Networking</a:t>
            </a:r>
            <a:endParaRPr lang="en-US" dirty="0"/>
          </a:p>
          <a:p>
            <a:endParaRPr lang="en-US" dirty="0"/>
          </a:p>
        </p:txBody>
      </p:sp>
    </p:spTree>
    <p:custDataLst>
      <p:tags r:id="rId1"/>
    </p:custDataLst>
    <p:extLst>
      <p:ext uri="{BB962C8B-B14F-4D97-AF65-F5344CB8AC3E}">
        <p14:creationId xmlns:p14="http://schemas.microsoft.com/office/powerpoint/2010/main" val="343650477"/>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1" y="0"/>
            <a:ext cx="5640779" cy="731837"/>
          </a:xfrm>
        </p:spPr>
        <p:txBody>
          <a:bodyPr/>
          <a:lstStyle/>
          <a:p>
            <a:r>
              <a:rPr lang="en-US" sz="1600" dirty="0"/>
              <a:t>BGP Fundamentals</a:t>
            </a:r>
            <a:br>
              <a:rPr lang="en-US" sz="2400" dirty="0"/>
            </a:br>
            <a:r>
              <a:rPr lang="en-US" sz="2400" dirty="0"/>
              <a:t>Inter-Router Communication (Cont.)</a:t>
            </a:r>
          </a:p>
        </p:txBody>
      </p:sp>
      <p:sp>
        <p:nvSpPr>
          <p:cNvPr id="4099" name="TextBox 4098"/>
          <p:cNvSpPr txBox="1"/>
          <p:nvPr/>
        </p:nvSpPr>
        <p:spPr>
          <a:xfrm>
            <a:off x="356049" y="820739"/>
            <a:ext cx="8267307" cy="923330"/>
          </a:xfrm>
          <a:prstGeom prst="rect">
            <a:avLst/>
          </a:prstGeom>
          <a:noFill/>
        </p:spPr>
        <p:txBody>
          <a:bodyPr wrap="square" rtlCol="0">
            <a:spAutoFit/>
          </a:bodyPr>
          <a:lstStyle/>
          <a:p>
            <a:r>
              <a:rPr lang="en-US" dirty="0"/>
              <a:t>BGP can be thought of as a control plane routing protocol or as an application because it allows for the exchange of routes with a peer that is multiple hops away. </a:t>
            </a:r>
          </a:p>
        </p:txBody>
      </p:sp>
      <p:sp>
        <p:nvSpPr>
          <p:cNvPr id="4100" name="TextBox 4099"/>
          <p:cNvSpPr txBox="1"/>
          <p:nvPr/>
        </p:nvSpPr>
        <p:spPr>
          <a:xfrm>
            <a:off x="409261" y="1832972"/>
            <a:ext cx="4559241" cy="3139321"/>
          </a:xfrm>
          <a:prstGeom prst="rect">
            <a:avLst/>
          </a:prstGeom>
          <a:noFill/>
        </p:spPr>
        <p:txBody>
          <a:bodyPr wrap="square" rtlCol="0">
            <a:spAutoFit/>
          </a:bodyPr>
          <a:lstStyle/>
          <a:p>
            <a:pPr marL="285750" indent="-285750">
              <a:buFont typeface="Arial" panose="020B0604020202020204" pitchFamily="34" charset="0"/>
              <a:buChar char="•"/>
            </a:pPr>
            <a:r>
              <a:rPr lang="en-US" dirty="0"/>
              <a:t>A BGP session refers to the established adjacency between two BGP routers. </a:t>
            </a:r>
          </a:p>
          <a:p>
            <a:pPr marL="285750" indent="-285750">
              <a:buFont typeface="Arial" panose="020B0604020202020204" pitchFamily="34" charset="0"/>
              <a:buChar char="•"/>
            </a:pPr>
            <a:r>
              <a:rPr lang="en-US" altLang="en-US" dirty="0">
                <a:latin typeface="+mj-lt"/>
              </a:rPr>
              <a:t>BGP neighbors connected to the same network use the ARP table to locate the IP address of the peer. Multi-hop BGP sessions require routing table information for finding the IP address of the peer.</a:t>
            </a:r>
          </a:p>
          <a:p>
            <a:pPr marL="285750" indent="-285750">
              <a:buFont typeface="Arial" panose="020B0604020202020204" pitchFamily="34" charset="0"/>
              <a:buChar char="•"/>
            </a:pPr>
            <a:r>
              <a:rPr lang="en-US" altLang="en-US" dirty="0">
                <a:latin typeface="+mj-lt"/>
              </a:rPr>
              <a:t>A default route is not sufficient to establish a multi-hop BGP session.</a:t>
            </a:r>
            <a:endParaRPr lang="en-US" dirty="0">
              <a:latin typeface="+mj-lt"/>
            </a:endParaRPr>
          </a:p>
          <a:p>
            <a:pPr marL="285750" indent="-285750">
              <a:buFont typeface="Arial" panose="020B0604020202020204" pitchFamily="34" charset="0"/>
              <a:buChar char="•"/>
            </a:pPr>
            <a:endParaRPr lang="en-US" dirty="0"/>
          </a:p>
        </p:txBody>
      </p:sp>
      <p:pic>
        <p:nvPicPr>
          <p:cNvPr id="4" name="Picture 3"/>
          <p:cNvPicPr>
            <a:picLocks noChangeAspect="1"/>
          </p:cNvPicPr>
          <p:nvPr/>
        </p:nvPicPr>
        <p:blipFill>
          <a:blip r:embed="rId3"/>
          <a:stretch>
            <a:fillRect/>
          </a:stretch>
        </p:blipFill>
        <p:spPr>
          <a:xfrm>
            <a:off x="4981837" y="1894291"/>
            <a:ext cx="3641519" cy="1171525"/>
          </a:xfrm>
          <a:prstGeom prst="rect">
            <a:avLst/>
          </a:prstGeom>
        </p:spPr>
      </p:pic>
    </p:spTree>
    <p:extLst>
      <p:ext uri="{BB962C8B-B14F-4D97-AF65-F5344CB8AC3E}">
        <p14:creationId xmlns:p14="http://schemas.microsoft.com/office/powerpoint/2010/main" val="3418635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BGP Fundamentals</a:t>
            </a:r>
            <a:br>
              <a:rPr lang="en-US" sz="2400" dirty="0"/>
            </a:br>
            <a:r>
              <a:rPr lang="en-US" sz="2400" dirty="0"/>
              <a:t>BGP Session Types</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226243" y="737811"/>
            <a:ext cx="8743309" cy="2451160"/>
          </a:xfrm>
        </p:spPr>
        <p:txBody>
          <a:bodyPr/>
          <a:lstStyle/>
          <a:p>
            <a:pPr algn="l"/>
            <a:r>
              <a:rPr lang="en-US" dirty="0">
                <a:solidFill>
                  <a:schemeClr val="tx1">
                    <a:lumMod val="50000"/>
                  </a:schemeClr>
                </a:solidFill>
              </a:rPr>
              <a:t>BGP sessions are categorized into two types:</a:t>
            </a:r>
          </a:p>
          <a:p>
            <a:pPr lvl="0" algn="l"/>
            <a:r>
              <a:rPr lang="en-US" sz="1800" b="1" dirty="0">
                <a:solidFill>
                  <a:schemeClr val="tx1">
                    <a:lumMod val="50000"/>
                  </a:schemeClr>
                </a:solidFill>
              </a:rPr>
              <a:t>Internal BGP (iBGP) - </a:t>
            </a:r>
            <a:r>
              <a:rPr lang="en-US" sz="1800" dirty="0">
                <a:solidFill>
                  <a:schemeClr val="tx1">
                    <a:lumMod val="50000"/>
                  </a:schemeClr>
                </a:solidFill>
              </a:rPr>
              <a:t>Sessions established with an iBGP router that are in the same AS or that participate in the same BGP confederation. iBGP prefixes are assigned an administrative distance (AD) of 200 upon installation in the router’s RIB.</a:t>
            </a:r>
          </a:p>
          <a:p>
            <a:pPr lvl="0" algn="l"/>
            <a:r>
              <a:rPr lang="en-US" sz="1800" b="1" dirty="0">
                <a:solidFill>
                  <a:schemeClr val="tx1">
                    <a:lumMod val="50000"/>
                  </a:schemeClr>
                </a:solidFill>
              </a:rPr>
              <a:t>External BGP (eBGP) - </a:t>
            </a:r>
            <a:r>
              <a:rPr lang="en-US" sz="1800" dirty="0">
                <a:solidFill>
                  <a:schemeClr val="tx1">
                    <a:lumMod val="50000"/>
                  </a:schemeClr>
                </a:solidFill>
              </a:rPr>
              <a:t>Sessions established with a BGP router that are in a different AS. eBGP prefixes are assigned an AD of 20 upon installation in the router’s RIB.</a:t>
            </a:r>
          </a:p>
          <a:p>
            <a:pPr marL="0" indent="0" algn="l" defTabSz="684213" fontAlgn="base">
              <a:spcBef>
                <a:spcPts val="600"/>
              </a:spcBef>
              <a:spcAft>
                <a:spcPts val="600"/>
              </a:spcAft>
              <a:buClr>
                <a:schemeClr val="tx2"/>
              </a:buClr>
              <a:buSzPct val="90000"/>
            </a:pPr>
            <a:endParaRPr lang="en-US" sz="1500" dirty="0">
              <a:solidFill>
                <a:schemeClr val="tx1">
                  <a:lumMod val="50000"/>
                </a:schemeClr>
              </a:solidFill>
            </a:endParaRPr>
          </a:p>
          <a:p>
            <a:pPr marL="285750" indent="-285750" algn="l" defTabSz="684213" fontAlgn="base">
              <a:spcBef>
                <a:spcPts val="600"/>
              </a:spcBef>
              <a:spcAft>
                <a:spcPts val="600"/>
              </a:spcAft>
              <a:buClr>
                <a:schemeClr val="tx2"/>
              </a:buClr>
              <a:buSzPct val="90000"/>
              <a:buFont typeface="Arial" panose="020B0604020202020204" pitchFamily="34" charset="0"/>
              <a:buChar char="•"/>
            </a:pPr>
            <a:endParaRPr lang="en-US" sz="1500" dirty="0">
              <a:solidFill>
                <a:srgbClr val="000000"/>
              </a:solidFill>
            </a:endParaRPr>
          </a:p>
        </p:txBody>
      </p:sp>
      <p:pic>
        <p:nvPicPr>
          <p:cNvPr id="5" name="Picture 4"/>
          <p:cNvPicPr>
            <a:picLocks noChangeAspect="1"/>
          </p:cNvPicPr>
          <p:nvPr/>
        </p:nvPicPr>
        <p:blipFill>
          <a:blip r:embed="rId3"/>
          <a:stretch>
            <a:fillRect/>
          </a:stretch>
        </p:blipFill>
        <p:spPr>
          <a:xfrm>
            <a:off x="1833336" y="3223261"/>
            <a:ext cx="4678816" cy="1448108"/>
          </a:xfrm>
          <a:prstGeom prst="rect">
            <a:avLst/>
          </a:prstGeom>
        </p:spPr>
      </p:pic>
    </p:spTree>
    <p:extLst>
      <p:ext uri="{BB962C8B-B14F-4D97-AF65-F5344CB8AC3E}">
        <p14:creationId xmlns:p14="http://schemas.microsoft.com/office/powerpoint/2010/main" val="293552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BGP Fundamentals</a:t>
            </a:r>
            <a:br>
              <a:rPr lang="en-US" sz="2400" dirty="0"/>
            </a:br>
            <a:r>
              <a:rPr lang="en-US" sz="2400" dirty="0"/>
              <a:t>BGP Session Types (Cont.)</a:t>
            </a:r>
          </a:p>
        </p:txBody>
      </p:sp>
      <p:sp>
        <p:nvSpPr>
          <p:cNvPr id="2" name="Content Placeholder 1"/>
          <p:cNvSpPr>
            <a:spLocks noGrp="1"/>
          </p:cNvSpPr>
          <p:nvPr>
            <p:ph idx="1"/>
          </p:nvPr>
        </p:nvSpPr>
        <p:spPr>
          <a:xfrm>
            <a:off x="220138" y="731836"/>
            <a:ext cx="8280057" cy="3897313"/>
          </a:xfrm>
        </p:spPr>
        <p:txBody>
          <a:bodyPr/>
          <a:lstStyle/>
          <a:p>
            <a:pPr indent="0" algn="l">
              <a:spcBef>
                <a:spcPts val="0"/>
              </a:spcBef>
            </a:pPr>
            <a:r>
              <a:rPr lang="en-US" b="1" dirty="0">
                <a:solidFill>
                  <a:schemeClr val="tx1">
                    <a:lumMod val="50000"/>
                  </a:schemeClr>
                </a:solidFill>
              </a:rPr>
              <a:t>iBGP</a:t>
            </a:r>
          </a:p>
          <a:p>
            <a:pPr indent="0" algn="l">
              <a:spcBef>
                <a:spcPts val="0"/>
              </a:spcBef>
            </a:pPr>
            <a:r>
              <a:rPr lang="en-US" dirty="0">
                <a:solidFill>
                  <a:schemeClr val="tx1">
                    <a:lumMod val="50000"/>
                  </a:schemeClr>
                </a:solidFill>
              </a:rPr>
              <a:t>Service providers provide transit connectivity. Enterprises should not.  Preventing an AS from becoming a transit AS by redistributing BGP routes into the IGP is not a viable solution for the following reasons:</a:t>
            </a:r>
          </a:p>
          <a:p>
            <a:pPr marL="628590" indent="-342900" algn="l">
              <a:spcBef>
                <a:spcPts val="0"/>
              </a:spcBef>
              <a:buFont typeface="Arial" panose="020B0604020202020204" pitchFamily="34" charset="0"/>
              <a:buChar char="•"/>
            </a:pPr>
            <a:r>
              <a:rPr lang="en-US" sz="1800" b="1" dirty="0">
                <a:solidFill>
                  <a:schemeClr val="tx1">
                    <a:lumMod val="50000"/>
                  </a:schemeClr>
                </a:solidFill>
              </a:rPr>
              <a:t>Scalability -</a:t>
            </a:r>
            <a:r>
              <a:rPr lang="en-US" sz="1800" dirty="0">
                <a:solidFill>
                  <a:schemeClr val="tx1">
                    <a:lumMod val="50000"/>
                  </a:schemeClr>
                </a:solidFill>
              </a:rPr>
              <a:t> The internet has over 780,000 IPv4 network prefixes, IGPs cannot scale to that level of routes.</a:t>
            </a:r>
          </a:p>
          <a:p>
            <a:pPr marL="628590" indent="-342900" algn="l">
              <a:spcBef>
                <a:spcPts val="0"/>
              </a:spcBef>
              <a:buFont typeface="Arial" panose="020B0604020202020204" pitchFamily="34" charset="0"/>
              <a:buChar char="•"/>
            </a:pPr>
            <a:r>
              <a:rPr lang="en-US" sz="1800" b="1" dirty="0">
                <a:solidFill>
                  <a:schemeClr val="tx1">
                    <a:lumMod val="50000"/>
                  </a:schemeClr>
                </a:solidFill>
              </a:rPr>
              <a:t>Custom routing -</a:t>
            </a:r>
            <a:r>
              <a:rPr lang="en-US" sz="1800" dirty="0">
                <a:solidFill>
                  <a:schemeClr val="tx1">
                    <a:lumMod val="50000"/>
                  </a:schemeClr>
                </a:solidFill>
              </a:rPr>
              <a:t> IGPs use metrics as the primary method of route selection.  BGP uses multiple steps to identify the best path or to manipulate the path for a specific network prefix.</a:t>
            </a:r>
          </a:p>
          <a:p>
            <a:pPr marL="628590" indent="-342900" algn="l">
              <a:spcBef>
                <a:spcPts val="0"/>
              </a:spcBef>
              <a:buFont typeface="Arial" panose="020B0604020202020204" pitchFamily="34" charset="0"/>
              <a:buChar char="•"/>
            </a:pPr>
            <a:r>
              <a:rPr lang="en-US" sz="1800" b="1" dirty="0">
                <a:solidFill>
                  <a:schemeClr val="tx1">
                    <a:lumMod val="50000"/>
                  </a:schemeClr>
                </a:solidFill>
              </a:rPr>
              <a:t>Path attributes -</a:t>
            </a:r>
            <a:r>
              <a:rPr lang="en-US" sz="1800" dirty="0">
                <a:solidFill>
                  <a:schemeClr val="tx1">
                    <a:lumMod val="50000"/>
                  </a:schemeClr>
                </a:solidFill>
              </a:rPr>
              <a:t> All of the BGP path attributes cannot be maintained within IGP protocols.</a:t>
            </a:r>
          </a:p>
          <a:p>
            <a:pPr indent="0" algn="l">
              <a:spcBef>
                <a:spcPts val="0"/>
              </a:spcBef>
            </a:pPr>
            <a:r>
              <a:rPr lang="en-US" dirty="0">
                <a:solidFill>
                  <a:schemeClr val="tx1">
                    <a:lumMod val="50000"/>
                  </a:schemeClr>
                </a:solidFill>
              </a:rPr>
              <a:t>Establishing iBGP sessions between IGP routers in a full mesh allows for proper forwarding between autonomous systems.</a:t>
            </a:r>
          </a:p>
          <a:p>
            <a:pPr indent="0" algn="l">
              <a:spcBef>
                <a:spcPts val="0"/>
              </a:spcBef>
            </a:pPr>
            <a:endParaRPr lang="en-US" dirty="0">
              <a:solidFill>
                <a:schemeClr val="tx1">
                  <a:lumMod val="50000"/>
                </a:schemeClr>
              </a:solidFill>
            </a:endParaRPr>
          </a:p>
        </p:txBody>
      </p:sp>
    </p:spTree>
    <p:extLst>
      <p:ext uri="{BB962C8B-B14F-4D97-AF65-F5344CB8AC3E}">
        <p14:creationId xmlns:p14="http://schemas.microsoft.com/office/powerpoint/2010/main" val="3514948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BGP Fundamentals</a:t>
            </a:r>
            <a:br>
              <a:rPr lang="en-US" sz="2400" dirty="0"/>
            </a:br>
            <a:r>
              <a:rPr lang="en-US" sz="2400" dirty="0"/>
              <a:t>BGP Session Types (Cont.)</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381633" y="731837"/>
            <a:ext cx="8345488" cy="3661054"/>
          </a:xfrm>
        </p:spPr>
        <p:txBody>
          <a:bodyPr/>
          <a:lstStyle/>
          <a:p>
            <a:pPr marL="0" indent="0" algn="l" defTabSz="684213" fontAlgn="base">
              <a:spcBef>
                <a:spcPts val="600"/>
              </a:spcBef>
              <a:spcAft>
                <a:spcPts val="600"/>
              </a:spcAft>
              <a:buClr>
                <a:schemeClr val="tx2"/>
              </a:buClr>
              <a:buSzPct val="90000"/>
            </a:pPr>
            <a:r>
              <a:rPr lang="en-US" b="1" dirty="0">
                <a:solidFill>
                  <a:srgbClr val="000000"/>
                </a:solidFill>
              </a:rPr>
              <a:t>eBGP</a:t>
            </a:r>
          </a:p>
          <a:p>
            <a:pPr marL="0" indent="0" algn="l" defTabSz="684213" fontAlgn="base">
              <a:spcBef>
                <a:spcPts val="600"/>
              </a:spcBef>
              <a:spcAft>
                <a:spcPts val="600"/>
              </a:spcAft>
              <a:buClr>
                <a:schemeClr val="tx2"/>
              </a:buClr>
              <a:buSzPct val="90000"/>
            </a:pPr>
            <a:r>
              <a:rPr lang="en-US" sz="1800" dirty="0">
                <a:solidFill>
                  <a:srgbClr val="000000"/>
                </a:solidFill>
              </a:rPr>
              <a:t>eBGP is the core component of BGP on the internet.  The difference in behavior for eBGP sessions and iBGP sessions are:</a:t>
            </a:r>
          </a:p>
          <a:p>
            <a:pPr marL="742950" marR="1435735" lvl="1" indent="-285750">
              <a:lnSpc>
                <a:spcPct val="98000"/>
              </a:lnSpc>
              <a:spcBef>
                <a:spcPts val="900"/>
              </a:spcBef>
              <a:spcAft>
                <a:spcPts val="0"/>
              </a:spcAft>
              <a:buClr>
                <a:srgbClr val="0B0B0B"/>
              </a:buClr>
              <a:buSzPts val="700"/>
              <a:buFont typeface="Arial" panose="020B0604020202020204" pitchFamily="34" charset="0"/>
              <a:buChar char="■"/>
              <a:tabLst>
                <a:tab pos="2025650" algn="l"/>
              </a:tabLst>
            </a:pPr>
            <a:r>
              <a:rPr lang="en-US" sz="1600" dirty="0">
                <a:solidFill>
                  <a:schemeClr val="tx1">
                    <a:lumMod val="50000"/>
                  </a:schemeClr>
                </a:solidFill>
                <a:latin typeface="+mj-lt"/>
                <a:ea typeface="Arial" panose="020B0604020202020204" pitchFamily="34" charset="0"/>
                <a:cs typeface="Palatino Linotype" panose="02040502050505030304" pitchFamily="18" charset="0"/>
              </a:rPr>
              <a:t>iBGP allows for multi-hop sessions.  eBGP packets set the TTL to one, so packets are dropped if multi-hop connections are attempted.</a:t>
            </a:r>
          </a:p>
          <a:p>
            <a:pPr marL="742950" marR="1546225" lvl="1" indent="-285750">
              <a:lnSpc>
                <a:spcPct val="98000"/>
              </a:lnSpc>
              <a:spcBef>
                <a:spcPts val="595"/>
              </a:spcBef>
              <a:spcAft>
                <a:spcPts val="0"/>
              </a:spcAft>
              <a:buClr>
                <a:srgbClr val="0B0B0B"/>
              </a:buClr>
              <a:buSzPts val="700"/>
              <a:buFont typeface="Arial" panose="020B0604020202020204" pitchFamily="34" charset="0"/>
              <a:buChar char="■"/>
              <a:tabLst>
                <a:tab pos="2025650" algn="l"/>
              </a:tabLst>
            </a:pPr>
            <a:r>
              <a:rPr lang="en-US" sz="1600" dirty="0">
                <a:solidFill>
                  <a:schemeClr val="tx1">
                    <a:lumMod val="50000"/>
                  </a:schemeClr>
                </a:solidFill>
                <a:latin typeface="+mj-lt"/>
                <a:ea typeface="Arial" panose="020B0604020202020204" pitchFamily="34" charset="0"/>
                <a:cs typeface="Palatino Linotype" panose="02040502050505030304" pitchFamily="18" charset="0"/>
              </a:rPr>
              <a:t>The</a:t>
            </a:r>
            <a:r>
              <a:rPr lang="en-US" sz="1600" spc="-50" dirty="0">
                <a:solidFill>
                  <a:schemeClr val="tx1">
                    <a:lumMod val="50000"/>
                  </a:schemeClr>
                </a:solidFill>
                <a:latin typeface="+mj-lt"/>
                <a:ea typeface="Arial" panose="020B0604020202020204" pitchFamily="34" charset="0"/>
                <a:cs typeface="Palatino Linotype" panose="02040502050505030304" pitchFamily="18" charset="0"/>
              </a:rPr>
              <a:t> </a:t>
            </a:r>
            <a:r>
              <a:rPr lang="en-US" sz="1600" dirty="0">
                <a:solidFill>
                  <a:schemeClr val="tx1">
                    <a:lumMod val="50000"/>
                  </a:schemeClr>
                </a:solidFill>
                <a:latin typeface="+mj-lt"/>
                <a:ea typeface="Arial" panose="020B0604020202020204" pitchFamily="34" charset="0"/>
                <a:cs typeface="Palatino Linotype" panose="02040502050505030304" pitchFamily="18" charset="0"/>
              </a:rPr>
              <a:t>advertising</a:t>
            </a:r>
            <a:r>
              <a:rPr lang="en-US" sz="1600" spc="-45" dirty="0">
                <a:solidFill>
                  <a:schemeClr val="tx1">
                    <a:lumMod val="50000"/>
                  </a:schemeClr>
                </a:solidFill>
                <a:latin typeface="+mj-lt"/>
                <a:ea typeface="Arial" panose="020B0604020202020204" pitchFamily="34" charset="0"/>
                <a:cs typeface="Palatino Linotype" panose="02040502050505030304" pitchFamily="18" charset="0"/>
              </a:rPr>
              <a:t> </a:t>
            </a:r>
            <a:r>
              <a:rPr lang="en-US" sz="1600" spc="-20" dirty="0">
                <a:solidFill>
                  <a:schemeClr val="tx1">
                    <a:lumMod val="50000"/>
                  </a:schemeClr>
                </a:solidFill>
                <a:latin typeface="+mj-lt"/>
                <a:ea typeface="Arial" panose="020B0604020202020204" pitchFamily="34" charset="0"/>
                <a:cs typeface="Palatino Linotype" panose="02040502050505030304" pitchFamily="18" charset="0"/>
              </a:rPr>
              <a:t>router</a:t>
            </a:r>
            <a:r>
              <a:rPr lang="en-US" sz="1600" spc="-45" dirty="0">
                <a:solidFill>
                  <a:schemeClr val="tx1">
                    <a:lumMod val="50000"/>
                  </a:schemeClr>
                </a:solidFill>
                <a:latin typeface="+mj-lt"/>
                <a:ea typeface="Arial" panose="020B0604020202020204" pitchFamily="34" charset="0"/>
                <a:cs typeface="Palatino Linotype" panose="02040502050505030304" pitchFamily="18" charset="0"/>
              </a:rPr>
              <a:t> </a:t>
            </a:r>
            <a:r>
              <a:rPr lang="en-US" sz="1600" dirty="0">
                <a:solidFill>
                  <a:schemeClr val="tx1">
                    <a:lumMod val="50000"/>
                  </a:schemeClr>
                </a:solidFill>
                <a:latin typeface="+mj-lt"/>
                <a:ea typeface="Arial" panose="020B0604020202020204" pitchFamily="34" charset="0"/>
                <a:cs typeface="Palatino Linotype" panose="02040502050505030304" pitchFamily="18" charset="0"/>
              </a:rPr>
              <a:t>modifies</a:t>
            </a:r>
            <a:r>
              <a:rPr lang="en-US" sz="1600" spc="-45" dirty="0">
                <a:solidFill>
                  <a:schemeClr val="tx1">
                    <a:lumMod val="50000"/>
                  </a:schemeClr>
                </a:solidFill>
                <a:latin typeface="+mj-lt"/>
                <a:ea typeface="Arial" panose="020B0604020202020204" pitchFamily="34" charset="0"/>
                <a:cs typeface="Palatino Linotype" panose="02040502050505030304" pitchFamily="18" charset="0"/>
              </a:rPr>
              <a:t> </a:t>
            </a:r>
            <a:r>
              <a:rPr lang="en-US" sz="1600" dirty="0">
                <a:solidFill>
                  <a:schemeClr val="tx1">
                    <a:lumMod val="50000"/>
                  </a:schemeClr>
                </a:solidFill>
                <a:latin typeface="+mj-lt"/>
                <a:ea typeface="Arial" panose="020B0604020202020204" pitchFamily="34" charset="0"/>
                <a:cs typeface="Palatino Linotype" panose="02040502050505030304" pitchFamily="18" charset="0"/>
              </a:rPr>
              <a:t>the</a:t>
            </a:r>
            <a:r>
              <a:rPr lang="en-US" sz="1600" spc="-45" dirty="0">
                <a:solidFill>
                  <a:schemeClr val="tx1">
                    <a:lumMod val="50000"/>
                  </a:schemeClr>
                </a:solidFill>
                <a:latin typeface="+mj-lt"/>
                <a:ea typeface="Arial" panose="020B0604020202020204" pitchFamily="34" charset="0"/>
                <a:cs typeface="Palatino Linotype" panose="02040502050505030304" pitchFamily="18" charset="0"/>
              </a:rPr>
              <a:t> </a:t>
            </a:r>
            <a:r>
              <a:rPr lang="en-US" sz="1600" dirty="0">
                <a:solidFill>
                  <a:schemeClr val="tx1">
                    <a:lumMod val="50000"/>
                  </a:schemeClr>
                </a:solidFill>
                <a:latin typeface="+mj-lt"/>
                <a:ea typeface="Arial" panose="020B0604020202020204" pitchFamily="34" charset="0"/>
                <a:cs typeface="Palatino Linotype" panose="02040502050505030304" pitchFamily="18" charset="0"/>
              </a:rPr>
              <a:t>BGP</a:t>
            </a:r>
            <a:r>
              <a:rPr lang="en-US" sz="1600" spc="-50" dirty="0">
                <a:solidFill>
                  <a:schemeClr val="tx1">
                    <a:lumMod val="50000"/>
                  </a:schemeClr>
                </a:solidFill>
                <a:latin typeface="+mj-lt"/>
                <a:ea typeface="Arial" panose="020B0604020202020204" pitchFamily="34" charset="0"/>
                <a:cs typeface="Palatino Linotype" panose="02040502050505030304" pitchFamily="18" charset="0"/>
              </a:rPr>
              <a:t> </a:t>
            </a:r>
            <a:r>
              <a:rPr lang="en-US" sz="1600" spc="-15" dirty="0">
                <a:solidFill>
                  <a:schemeClr val="tx1">
                    <a:lumMod val="50000"/>
                  </a:schemeClr>
                </a:solidFill>
                <a:latin typeface="+mj-lt"/>
                <a:ea typeface="Arial" panose="020B0604020202020204" pitchFamily="34" charset="0"/>
                <a:cs typeface="Palatino Linotype" panose="02040502050505030304" pitchFamily="18" charset="0"/>
              </a:rPr>
              <a:t>next-hop</a:t>
            </a:r>
            <a:r>
              <a:rPr lang="en-US" sz="1600" spc="-45" dirty="0">
                <a:solidFill>
                  <a:schemeClr val="tx1">
                    <a:lumMod val="50000"/>
                  </a:schemeClr>
                </a:solidFill>
                <a:latin typeface="+mj-lt"/>
                <a:ea typeface="Arial" panose="020B0604020202020204" pitchFamily="34" charset="0"/>
                <a:cs typeface="Palatino Linotype" panose="02040502050505030304" pitchFamily="18" charset="0"/>
              </a:rPr>
              <a:t> </a:t>
            </a:r>
            <a:r>
              <a:rPr lang="en-US" sz="1600" dirty="0">
                <a:solidFill>
                  <a:schemeClr val="tx1">
                    <a:lumMod val="50000"/>
                  </a:schemeClr>
                </a:solidFill>
                <a:latin typeface="+mj-lt"/>
                <a:ea typeface="Arial" panose="020B0604020202020204" pitchFamily="34" charset="0"/>
                <a:cs typeface="Palatino Linotype" panose="02040502050505030304" pitchFamily="18" charset="0"/>
              </a:rPr>
              <a:t>address</a:t>
            </a:r>
            <a:r>
              <a:rPr lang="en-US" sz="1600" spc="-45" dirty="0">
                <a:solidFill>
                  <a:schemeClr val="tx1">
                    <a:lumMod val="50000"/>
                  </a:schemeClr>
                </a:solidFill>
                <a:latin typeface="+mj-lt"/>
                <a:ea typeface="Arial" panose="020B0604020202020204" pitchFamily="34" charset="0"/>
                <a:cs typeface="Palatino Linotype" panose="02040502050505030304" pitchFamily="18" charset="0"/>
              </a:rPr>
              <a:t> </a:t>
            </a:r>
            <a:r>
              <a:rPr lang="en-US" sz="1600" spc="-15" dirty="0">
                <a:solidFill>
                  <a:schemeClr val="tx1">
                    <a:lumMod val="50000"/>
                  </a:schemeClr>
                </a:solidFill>
                <a:latin typeface="+mj-lt"/>
                <a:ea typeface="Arial" panose="020B0604020202020204" pitchFamily="34" charset="0"/>
                <a:cs typeface="Palatino Linotype" panose="02040502050505030304" pitchFamily="18" charset="0"/>
              </a:rPr>
              <a:t>to</a:t>
            </a:r>
            <a:r>
              <a:rPr lang="en-US" sz="1600" spc="-45" dirty="0">
                <a:solidFill>
                  <a:schemeClr val="tx1">
                    <a:lumMod val="50000"/>
                  </a:schemeClr>
                </a:solidFill>
                <a:latin typeface="+mj-lt"/>
                <a:ea typeface="Arial" panose="020B0604020202020204" pitchFamily="34" charset="0"/>
                <a:cs typeface="Palatino Linotype" panose="02040502050505030304" pitchFamily="18" charset="0"/>
              </a:rPr>
              <a:t> </a:t>
            </a:r>
            <a:r>
              <a:rPr lang="en-US" sz="1600" dirty="0">
                <a:solidFill>
                  <a:schemeClr val="tx1">
                    <a:lumMod val="50000"/>
                  </a:schemeClr>
                </a:solidFill>
                <a:latin typeface="+mj-lt"/>
                <a:ea typeface="Arial" panose="020B0604020202020204" pitchFamily="34" charset="0"/>
                <a:cs typeface="Palatino Linotype" panose="02040502050505030304" pitchFamily="18" charset="0"/>
              </a:rPr>
              <a:t>the</a:t>
            </a:r>
            <a:r>
              <a:rPr lang="en-US" sz="1600" spc="-45" dirty="0">
                <a:solidFill>
                  <a:schemeClr val="tx1">
                    <a:lumMod val="50000"/>
                  </a:schemeClr>
                </a:solidFill>
                <a:latin typeface="+mj-lt"/>
                <a:ea typeface="Arial" panose="020B0604020202020204" pitchFamily="34" charset="0"/>
                <a:cs typeface="Palatino Linotype" panose="02040502050505030304" pitchFamily="18" charset="0"/>
              </a:rPr>
              <a:t> </a:t>
            </a:r>
            <a:r>
              <a:rPr lang="en-US" sz="1600" dirty="0">
                <a:solidFill>
                  <a:schemeClr val="tx1">
                    <a:lumMod val="50000"/>
                  </a:schemeClr>
                </a:solidFill>
                <a:latin typeface="+mj-lt"/>
                <a:ea typeface="Arial" panose="020B0604020202020204" pitchFamily="34" charset="0"/>
                <a:cs typeface="Palatino Linotype" panose="02040502050505030304" pitchFamily="18" charset="0"/>
              </a:rPr>
              <a:t>IP</a:t>
            </a:r>
            <a:r>
              <a:rPr lang="en-US" sz="1600" spc="-45" dirty="0">
                <a:solidFill>
                  <a:schemeClr val="tx1">
                    <a:lumMod val="50000"/>
                  </a:schemeClr>
                </a:solidFill>
                <a:latin typeface="+mj-lt"/>
                <a:ea typeface="Arial" panose="020B0604020202020204" pitchFamily="34" charset="0"/>
                <a:cs typeface="Palatino Linotype" panose="02040502050505030304" pitchFamily="18" charset="0"/>
              </a:rPr>
              <a:t> </a:t>
            </a:r>
            <a:r>
              <a:rPr lang="en-US" sz="1600" dirty="0">
                <a:solidFill>
                  <a:schemeClr val="tx1">
                    <a:lumMod val="50000"/>
                  </a:schemeClr>
                </a:solidFill>
                <a:latin typeface="+mj-lt"/>
                <a:ea typeface="Arial" panose="020B0604020202020204" pitchFamily="34" charset="0"/>
                <a:cs typeface="Palatino Linotype" panose="02040502050505030304" pitchFamily="18" charset="0"/>
              </a:rPr>
              <a:t>address</a:t>
            </a:r>
            <a:r>
              <a:rPr lang="en-US" sz="1600" spc="-50" dirty="0">
                <a:solidFill>
                  <a:schemeClr val="tx1">
                    <a:lumMod val="50000"/>
                  </a:schemeClr>
                </a:solidFill>
                <a:latin typeface="+mj-lt"/>
                <a:ea typeface="Arial" panose="020B0604020202020204" pitchFamily="34" charset="0"/>
                <a:cs typeface="Palatino Linotype" panose="02040502050505030304" pitchFamily="18" charset="0"/>
              </a:rPr>
              <a:t> </a:t>
            </a:r>
            <a:r>
              <a:rPr lang="en-US" sz="1600" dirty="0">
                <a:solidFill>
                  <a:schemeClr val="tx1">
                    <a:lumMod val="50000"/>
                  </a:schemeClr>
                </a:solidFill>
                <a:latin typeface="+mj-lt"/>
                <a:ea typeface="Arial" panose="020B0604020202020204" pitchFamily="34" charset="0"/>
                <a:cs typeface="Palatino Linotype" panose="02040502050505030304" pitchFamily="18" charset="0"/>
              </a:rPr>
              <a:t>sourcing the BGP</a:t>
            </a:r>
            <a:r>
              <a:rPr lang="en-US" sz="1600" spc="35" dirty="0">
                <a:solidFill>
                  <a:schemeClr val="tx1">
                    <a:lumMod val="50000"/>
                  </a:schemeClr>
                </a:solidFill>
                <a:latin typeface="+mj-lt"/>
                <a:ea typeface="Arial" panose="020B0604020202020204" pitchFamily="34" charset="0"/>
                <a:cs typeface="Palatino Linotype" panose="02040502050505030304" pitchFamily="18" charset="0"/>
              </a:rPr>
              <a:t> </a:t>
            </a:r>
            <a:r>
              <a:rPr lang="en-US" sz="1600" dirty="0">
                <a:solidFill>
                  <a:schemeClr val="tx1">
                    <a:lumMod val="50000"/>
                  </a:schemeClr>
                </a:solidFill>
                <a:latin typeface="+mj-lt"/>
                <a:ea typeface="Arial" panose="020B0604020202020204" pitchFamily="34" charset="0"/>
                <a:cs typeface="Palatino Linotype" panose="02040502050505030304" pitchFamily="18" charset="0"/>
              </a:rPr>
              <a:t>connection.</a:t>
            </a:r>
          </a:p>
          <a:p>
            <a:pPr marL="742950" marR="0" lvl="1" indent="-285750">
              <a:spcBef>
                <a:spcPts val="585"/>
              </a:spcBef>
              <a:spcAft>
                <a:spcPts val="0"/>
              </a:spcAft>
              <a:buClr>
                <a:srgbClr val="0B0B0B"/>
              </a:buClr>
              <a:buSzPts val="700"/>
              <a:buFont typeface="Arial" panose="020B0604020202020204" pitchFamily="34" charset="0"/>
              <a:buChar char="■"/>
              <a:tabLst>
                <a:tab pos="2025650" algn="l"/>
              </a:tabLst>
            </a:pPr>
            <a:r>
              <a:rPr lang="en-US" sz="1600" dirty="0">
                <a:solidFill>
                  <a:schemeClr val="tx1">
                    <a:lumMod val="50000"/>
                  </a:schemeClr>
                </a:solidFill>
                <a:latin typeface="+mj-lt"/>
                <a:ea typeface="Arial" panose="020B0604020202020204" pitchFamily="34" charset="0"/>
                <a:cs typeface="Palatino Linotype" panose="02040502050505030304" pitchFamily="18" charset="0"/>
              </a:rPr>
              <a:t>The advertising </a:t>
            </a:r>
            <a:r>
              <a:rPr lang="en-US" sz="1600" spc="-20" dirty="0">
                <a:solidFill>
                  <a:schemeClr val="tx1">
                    <a:lumMod val="50000"/>
                  </a:schemeClr>
                </a:solidFill>
                <a:latin typeface="+mj-lt"/>
                <a:ea typeface="Arial" panose="020B0604020202020204" pitchFamily="34" charset="0"/>
                <a:cs typeface="Palatino Linotype" panose="02040502050505030304" pitchFamily="18" charset="0"/>
              </a:rPr>
              <a:t>router </a:t>
            </a:r>
            <a:r>
              <a:rPr lang="en-US" sz="1600" spc="-15" dirty="0">
                <a:solidFill>
                  <a:schemeClr val="tx1">
                    <a:lumMod val="50000"/>
                  </a:schemeClr>
                </a:solidFill>
                <a:latin typeface="+mj-lt"/>
                <a:ea typeface="Arial" panose="020B0604020202020204" pitchFamily="34" charset="0"/>
                <a:cs typeface="Palatino Linotype" panose="02040502050505030304" pitchFamily="18" charset="0"/>
              </a:rPr>
              <a:t>prepends </a:t>
            </a:r>
            <a:r>
              <a:rPr lang="en-US" sz="1600" dirty="0">
                <a:solidFill>
                  <a:schemeClr val="tx1">
                    <a:lumMod val="50000"/>
                  </a:schemeClr>
                </a:solidFill>
                <a:latin typeface="+mj-lt"/>
                <a:ea typeface="Arial" panose="020B0604020202020204" pitchFamily="34" charset="0"/>
                <a:cs typeface="Palatino Linotype" panose="02040502050505030304" pitchFamily="18" charset="0"/>
              </a:rPr>
              <a:t>its ASN </a:t>
            </a:r>
            <a:r>
              <a:rPr lang="en-US" sz="1600" spc="-15" dirty="0">
                <a:solidFill>
                  <a:schemeClr val="tx1">
                    <a:lumMod val="50000"/>
                  </a:schemeClr>
                </a:solidFill>
                <a:latin typeface="+mj-lt"/>
                <a:ea typeface="Arial" panose="020B0604020202020204" pitchFamily="34" charset="0"/>
                <a:cs typeface="Palatino Linotype" panose="02040502050505030304" pitchFamily="18" charset="0"/>
              </a:rPr>
              <a:t>to </a:t>
            </a:r>
            <a:r>
              <a:rPr lang="en-US" sz="1600" dirty="0">
                <a:solidFill>
                  <a:schemeClr val="tx1">
                    <a:lumMod val="50000"/>
                  </a:schemeClr>
                </a:solidFill>
                <a:latin typeface="+mj-lt"/>
                <a:ea typeface="Arial" panose="020B0604020202020204" pitchFamily="34" charset="0"/>
                <a:cs typeface="Palatino Linotype" panose="02040502050505030304" pitchFamily="18" charset="0"/>
              </a:rPr>
              <a:t>the existing AS_Path</a:t>
            </a:r>
            <a:r>
              <a:rPr lang="en-US" sz="1600" spc="140" dirty="0">
                <a:solidFill>
                  <a:schemeClr val="tx1">
                    <a:lumMod val="50000"/>
                  </a:schemeClr>
                </a:solidFill>
                <a:latin typeface="+mj-lt"/>
                <a:ea typeface="Arial" panose="020B0604020202020204" pitchFamily="34" charset="0"/>
                <a:cs typeface="Palatino Linotype" panose="02040502050505030304" pitchFamily="18" charset="0"/>
              </a:rPr>
              <a:t> </a:t>
            </a:r>
            <a:r>
              <a:rPr lang="en-US" sz="1600" dirty="0">
                <a:solidFill>
                  <a:schemeClr val="tx1">
                    <a:lumMod val="50000"/>
                  </a:schemeClr>
                </a:solidFill>
                <a:latin typeface="+mj-lt"/>
                <a:ea typeface="Arial" panose="020B0604020202020204" pitchFamily="34" charset="0"/>
                <a:cs typeface="Palatino Linotype" panose="02040502050505030304" pitchFamily="18" charset="0"/>
              </a:rPr>
              <a:t>variable.</a:t>
            </a:r>
          </a:p>
          <a:p>
            <a:pPr marL="742950" marR="1720215" lvl="1" indent="-285750">
              <a:lnSpc>
                <a:spcPct val="98000"/>
              </a:lnSpc>
              <a:spcBef>
                <a:spcPts val="595"/>
              </a:spcBef>
              <a:spcAft>
                <a:spcPts val="0"/>
              </a:spcAft>
              <a:buClr>
                <a:srgbClr val="0B0B0B"/>
              </a:buClr>
              <a:buSzPts val="700"/>
              <a:buFont typeface="Arial" panose="020B0604020202020204" pitchFamily="34" charset="0"/>
              <a:buChar char="■"/>
              <a:tabLst>
                <a:tab pos="2025650" algn="l"/>
              </a:tabLst>
            </a:pPr>
            <a:r>
              <a:rPr lang="en-US" sz="1600" dirty="0">
                <a:solidFill>
                  <a:schemeClr val="tx1">
                    <a:lumMod val="50000"/>
                  </a:schemeClr>
                </a:solidFill>
                <a:latin typeface="+mj-lt"/>
                <a:ea typeface="Arial" panose="020B0604020202020204" pitchFamily="34" charset="0"/>
                <a:cs typeface="Palatino Linotype" panose="02040502050505030304" pitchFamily="18" charset="0"/>
              </a:rPr>
              <a:t>The receiving </a:t>
            </a:r>
            <a:r>
              <a:rPr lang="en-US" sz="1600" spc="-20" dirty="0">
                <a:solidFill>
                  <a:schemeClr val="tx1">
                    <a:lumMod val="50000"/>
                  </a:schemeClr>
                </a:solidFill>
                <a:latin typeface="+mj-lt"/>
                <a:ea typeface="Arial" panose="020B0604020202020204" pitchFamily="34" charset="0"/>
                <a:cs typeface="Palatino Linotype" panose="02040502050505030304" pitchFamily="18" charset="0"/>
              </a:rPr>
              <a:t>router </a:t>
            </a:r>
            <a:r>
              <a:rPr lang="en-US" sz="1600" dirty="0">
                <a:solidFill>
                  <a:schemeClr val="tx1">
                    <a:lumMod val="50000"/>
                  </a:schemeClr>
                </a:solidFill>
                <a:latin typeface="+mj-lt"/>
                <a:ea typeface="Arial" panose="020B0604020202020204" pitchFamily="34" charset="0"/>
                <a:cs typeface="Palatino Linotype" panose="02040502050505030304" pitchFamily="18" charset="0"/>
              </a:rPr>
              <a:t>verifies that the AS_Path variable does not contain an ASN that matches the local </a:t>
            </a:r>
            <a:r>
              <a:rPr lang="en-US" sz="1600" spc="-15" dirty="0">
                <a:solidFill>
                  <a:schemeClr val="tx1">
                    <a:lumMod val="50000"/>
                  </a:schemeClr>
                </a:solidFill>
                <a:latin typeface="+mj-lt"/>
                <a:ea typeface="Arial" panose="020B0604020202020204" pitchFamily="34" charset="0"/>
                <a:cs typeface="Palatino Linotype" panose="02040502050505030304" pitchFamily="18" charset="0"/>
              </a:rPr>
              <a:t>routers. </a:t>
            </a:r>
            <a:r>
              <a:rPr lang="en-US" sz="1600" dirty="0">
                <a:solidFill>
                  <a:schemeClr val="tx1">
                    <a:lumMod val="50000"/>
                  </a:schemeClr>
                </a:solidFill>
                <a:latin typeface="+mj-lt"/>
                <a:ea typeface="Arial" panose="020B0604020202020204" pitchFamily="34" charset="0"/>
                <a:cs typeface="Palatino Linotype" panose="02040502050505030304" pitchFamily="18" charset="0"/>
              </a:rPr>
              <a:t>BGP discards the NLRI if it fails the AS_Path</a:t>
            </a:r>
            <a:r>
              <a:rPr lang="en-US" sz="1600" spc="-165" dirty="0">
                <a:solidFill>
                  <a:schemeClr val="tx1">
                    <a:lumMod val="50000"/>
                  </a:schemeClr>
                </a:solidFill>
                <a:latin typeface="+mj-lt"/>
                <a:ea typeface="Arial" panose="020B0604020202020204" pitchFamily="34" charset="0"/>
                <a:cs typeface="Palatino Linotype" panose="02040502050505030304" pitchFamily="18" charset="0"/>
              </a:rPr>
              <a:t> </a:t>
            </a:r>
            <a:r>
              <a:rPr lang="en-US" sz="1600" spc="-15" dirty="0">
                <a:solidFill>
                  <a:schemeClr val="tx1">
                    <a:lumMod val="50000"/>
                  </a:schemeClr>
                </a:solidFill>
                <a:latin typeface="+mj-lt"/>
                <a:ea typeface="Arial" panose="020B0604020202020204" pitchFamily="34" charset="0"/>
                <a:cs typeface="Palatino Linotype" panose="02040502050505030304" pitchFamily="18" charset="0"/>
              </a:rPr>
              <a:t>loop prevention</a:t>
            </a:r>
            <a:r>
              <a:rPr lang="en-US" sz="1600" spc="15" dirty="0">
                <a:solidFill>
                  <a:schemeClr val="tx1">
                    <a:lumMod val="50000"/>
                  </a:schemeClr>
                </a:solidFill>
                <a:latin typeface="+mj-lt"/>
                <a:ea typeface="Arial" panose="020B0604020202020204" pitchFamily="34" charset="0"/>
                <a:cs typeface="Palatino Linotype" panose="02040502050505030304" pitchFamily="18" charset="0"/>
              </a:rPr>
              <a:t> </a:t>
            </a:r>
            <a:r>
              <a:rPr lang="en-US" sz="1600" dirty="0">
                <a:solidFill>
                  <a:schemeClr val="tx1">
                    <a:lumMod val="50000"/>
                  </a:schemeClr>
                </a:solidFill>
                <a:latin typeface="+mj-lt"/>
                <a:ea typeface="Arial" panose="020B0604020202020204" pitchFamily="34" charset="0"/>
                <a:cs typeface="Palatino Linotype" panose="02040502050505030304" pitchFamily="18" charset="0"/>
              </a:rPr>
              <a:t>check.</a:t>
            </a:r>
          </a:p>
          <a:p>
            <a:pPr marL="0" indent="0" algn="l" defTabSz="684213" fontAlgn="base">
              <a:spcBef>
                <a:spcPts val="600"/>
              </a:spcBef>
              <a:spcAft>
                <a:spcPts val="600"/>
              </a:spcAft>
              <a:buClr>
                <a:schemeClr val="tx2"/>
              </a:buClr>
              <a:buSzPct val="90000"/>
            </a:pPr>
            <a:endParaRPr lang="en-US" sz="2400" dirty="0">
              <a:solidFill>
                <a:schemeClr val="tx1">
                  <a:lumMod val="50000"/>
                </a:schemeClr>
              </a:solidFill>
            </a:endParaRPr>
          </a:p>
          <a:p>
            <a:pPr marL="285750" indent="-285750" algn="l" defTabSz="684213" fontAlgn="base">
              <a:spcBef>
                <a:spcPts val="600"/>
              </a:spcBef>
              <a:spcAft>
                <a:spcPts val="600"/>
              </a:spcAft>
              <a:buClr>
                <a:schemeClr val="tx2"/>
              </a:buClr>
              <a:buSzPct val="90000"/>
              <a:buFont typeface="Arial" panose="020B0604020202020204" pitchFamily="34" charset="0"/>
              <a:buChar char="•"/>
            </a:pPr>
            <a:endParaRPr lang="en-US" sz="1500" dirty="0">
              <a:solidFill>
                <a:srgbClr val="000000"/>
              </a:solidFill>
            </a:endParaRPr>
          </a:p>
        </p:txBody>
      </p:sp>
    </p:spTree>
    <p:extLst>
      <p:ext uri="{BB962C8B-B14F-4D97-AF65-F5344CB8AC3E}">
        <p14:creationId xmlns:p14="http://schemas.microsoft.com/office/powerpoint/2010/main" val="2423516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BGP Fundamentals</a:t>
            </a:r>
            <a:br>
              <a:rPr lang="en-US" sz="2400" dirty="0"/>
            </a:br>
            <a:r>
              <a:rPr lang="en-US" sz="2400" dirty="0"/>
              <a:t>BGP Messages</a:t>
            </a:r>
          </a:p>
        </p:txBody>
      </p:sp>
      <p:sp>
        <p:nvSpPr>
          <p:cNvPr id="9" name="TextBox 8"/>
          <p:cNvSpPr txBox="1"/>
          <p:nvPr/>
        </p:nvSpPr>
        <p:spPr>
          <a:xfrm>
            <a:off x="697584" y="848412"/>
            <a:ext cx="5382705" cy="400110"/>
          </a:xfrm>
          <a:prstGeom prst="rect">
            <a:avLst/>
          </a:prstGeom>
          <a:noFill/>
        </p:spPr>
        <p:txBody>
          <a:bodyPr wrap="square" rtlCol="0">
            <a:spAutoFit/>
          </a:bodyPr>
          <a:lstStyle/>
          <a:p>
            <a:r>
              <a:rPr lang="en-US" sz="2000" dirty="0"/>
              <a:t>Table 11-2 BGP Packet Types</a:t>
            </a:r>
          </a:p>
        </p:txBody>
      </p:sp>
      <p:graphicFrame>
        <p:nvGraphicFramePr>
          <p:cNvPr id="8" name="Table 7"/>
          <p:cNvGraphicFramePr>
            <a:graphicFrameLocks noGrp="1"/>
          </p:cNvGraphicFramePr>
          <p:nvPr>
            <p:extLst>
              <p:ext uri="{D42A27DB-BD31-4B8C-83A1-F6EECF244321}">
                <p14:modId xmlns:p14="http://schemas.microsoft.com/office/powerpoint/2010/main" val="86266075"/>
              </p:ext>
            </p:extLst>
          </p:nvPr>
        </p:nvGraphicFramePr>
        <p:xfrm>
          <a:off x="697584" y="1199627"/>
          <a:ext cx="7647903" cy="1854200"/>
        </p:xfrm>
        <a:graphic>
          <a:graphicData uri="http://schemas.openxmlformats.org/drawingml/2006/table">
            <a:tbl>
              <a:tblPr firstRow="1" bandRow="1">
                <a:tableStyleId>{5C22544A-7EE6-4342-B048-85BDC9FD1C3A}</a:tableStyleId>
              </a:tblPr>
              <a:tblGrid>
                <a:gridCol w="923826">
                  <a:extLst>
                    <a:ext uri="{9D8B030D-6E8A-4147-A177-3AD203B41FA5}">
                      <a16:colId xmlns:a16="http://schemas.microsoft.com/office/drawing/2014/main" val="1075058601"/>
                    </a:ext>
                  </a:extLst>
                </a:gridCol>
                <a:gridCol w="1781666">
                  <a:extLst>
                    <a:ext uri="{9D8B030D-6E8A-4147-A177-3AD203B41FA5}">
                      <a16:colId xmlns:a16="http://schemas.microsoft.com/office/drawing/2014/main" val="3644837922"/>
                    </a:ext>
                  </a:extLst>
                </a:gridCol>
                <a:gridCol w="4942411">
                  <a:extLst>
                    <a:ext uri="{9D8B030D-6E8A-4147-A177-3AD203B41FA5}">
                      <a16:colId xmlns:a16="http://schemas.microsoft.com/office/drawing/2014/main" val="3601034175"/>
                    </a:ext>
                  </a:extLst>
                </a:gridCol>
              </a:tblGrid>
              <a:tr h="370840">
                <a:tc>
                  <a:txBody>
                    <a:bodyPr/>
                    <a:lstStyle/>
                    <a:p>
                      <a:r>
                        <a:rPr lang="en-US" dirty="0"/>
                        <a:t>TYPE</a:t>
                      </a:r>
                    </a:p>
                  </a:txBody>
                  <a:tcPr/>
                </a:tc>
                <a:tc>
                  <a:txBody>
                    <a:bodyPr/>
                    <a:lstStyle/>
                    <a:p>
                      <a:r>
                        <a:rPr lang="en-US" dirty="0"/>
                        <a:t>NAME</a:t>
                      </a:r>
                    </a:p>
                  </a:txBody>
                  <a:tcPr/>
                </a:tc>
                <a:tc>
                  <a:txBody>
                    <a:bodyPr/>
                    <a:lstStyle/>
                    <a:p>
                      <a:r>
                        <a:rPr lang="en-US" dirty="0"/>
                        <a:t>FUNCTIONAL OVERVIEW</a:t>
                      </a:r>
                    </a:p>
                  </a:txBody>
                  <a:tcPr/>
                </a:tc>
                <a:extLst>
                  <a:ext uri="{0D108BD9-81ED-4DB2-BD59-A6C34878D82A}">
                    <a16:rowId xmlns:a16="http://schemas.microsoft.com/office/drawing/2014/main" val="254008769"/>
                  </a:ext>
                </a:extLst>
              </a:tr>
              <a:tr h="370840">
                <a:tc>
                  <a:txBody>
                    <a:bodyPr/>
                    <a:lstStyle/>
                    <a:p>
                      <a:pPr algn="ctr"/>
                      <a:r>
                        <a:rPr lang="en-US" dirty="0">
                          <a:solidFill>
                            <a:schemeClr val="tx1">
                              <a:lumMod val="50000"/>
                            </a:schemeClr>
                          </a:solidFill>
                        </a:rPr>
                        <a:t>1</a:t>
                      </a:r>
                    </a:p>
                  </a:txBody>
                  <a:tcPr/>
                </a:tc>
                <a:tc>
                  <a:txBody>
                    <a:bodyPr/>
                    <a:lstStyle/>
                    <a:p>
                      <a:r>
                        <a:rPr lang="en-US" sz="1800" dirty="0">
                          <a:solidFill>
                            <a:schemeClr val="tx1">
                              <a:lumMod val="50000"/>
                            </a:schemeClr>
                          </a:solidFill>
                        </a:rPr>
                        <a:t>OPEN</a:t>
                      </a:r>
                    </a:p>
                  </a:txBody>
                  <a:tcPr/>
                </a:tc>
                <a:tc>
                  <a:txBody>
                    <a:bodyPr/>
                    <a:lstStyle/>
                    <a:p>
                      <a:r>
                        <a:rPr lang="en-US" sz="1800" dirty="0">
                          <a:solidFill>
                            <a:schemeClr val="tx1">
                              <a:lumMod val="50000"/>
                            </a:schemeClr>
                          </a:solidFill>
                        </a:rPr>
                        <a:t>Sets up and establishes BGP adjacency</a:t>
                      </a:r>
                    </a:p>
                  </a:txBody>
                  <a:tcPr/>
                </a:tc>
                <a:extLst>
                  <a:ext uri="{0D108BD9-81ED-4DB2-BD59-A6C34878D82A}">
                    <a16:rowId xmlns:a16="http://schemas.microsoft.com/office/drawing/2014/main" val="1020965992"/>
                  </a:ext>
                </a:extLst>
              </a:tr>
              <a:tr h="370840">
                <a:tc>
                  <a:txBody>
                    <a:bodyPr/>
                    <a:lstStyle/>
                    <a:p>
                      <a:pPr algn="ctr"/>
                      <a:r>
                        <a:rPr lang="en-US" dirty="0">
                          <a:solidFill>
                            <a:schemeClr val="tx1">
                              <a:lumMod val="50000"/>
                            </a:schemeClr>
                          </a:solidFill>
                        </a:rPr>
                        <a:t>2</a:t>
                      </a:r>
                    </a:p>
                  </a:txBody>
                  <a:tcPr/>
                </a:tc>
                <a:tc>
                  <a:txBody>
                    <a:bodyPr/>
                    <a:lstStyle/>
                    <a:p>
                      <a:r>
                        <a:rPr lang="en-US" sz="1800" dirty="0">
                          <a:solidFill>
                            <a:schemeClr val="tx1">
                              <a:lumMod val="50000"/>
                            </a:schemeClr>
                          </a:solidFill>
                        </a:rPr>
                        <a:t>UPDATE</a:t>
                      </a:r>
                    </a:p>
                  </a:txBody>
                  <a:tcPr/>
                </a:tc>
                <a:tc>
                  <a:txBody>
                    <a:bodyPr/>
                    <a:lstStyle/>
                    <a:p>
                      <a:r>
                        <a:rPr lang="en-US" sz="1800" kern="1200" dirty="0">
                          <a:solidFill>
                            <a:schemeClr val="tx1">
                              <a:lumMod val="50000"/>
                            </a:schemeClr>
                          </a:solidFill>
                          <a:effectLst/>
                          <a:latin typeface="+mn-lt"/>
                          <a:ea typeface="+mn-ea"/>
                          <a:cs typeface="+mn-cs"/>
                        </a:rPr>
                        <a:t>Advertises, updates, or withdraws routes</a:t>
                      </a:r>
                      <a:endParaRPr lang="en-US" sz="1800" dirty="0">
                        <a:solidFill>
                          <a:schemeClr val="tx1">
                            <a:lumMod val="50000"/>
                          </a:schemeClr>
                        </a:solidFill>
                      </a:endParaRPr>
                    </a:p>
                  </a:txBody>
                  <a:tcPr/>
                </a:tc>
                <a:extLst>
                  <a:ext uri="{0D108BD9-81ED-4DB2-BD59-A6C34878D82A}">
                    <a16:rowId xmlns:a16="http://schemas.microsoft.com/office/drawing/2014/main" val="611086427"/>
                  </a:ext>
                </a:extLst>
              </a:tr>
              <a:tr h="370840">
                <a:tc>
                  <a:txBody>
                    <a:bodyPr/>
                    <a:lstStyle/>
                    <a:p>
                      <a:pPr algn="ctr"/>
                      <a:r>
                        <a:rPr lang="en-US" dirty="0">
                          <a:solidFill>
                            <a:schemeClr val="tx1">
                              <a:lumMod val="50000"/>
                            </a:schemeClr>
                          </a:solidFill>
                        </a:rPr>
                        <a:t>3</a:t>
                      </a:r>
                    </a:p>
                  </a:txBody>
                  <a:tcPr/>
                </a:tc>
                <a:tc>
                  <a:txBody>
                    <a:bodyPr/>
                    <a:lstStyle/>
                    <a:p>
                      <a:r>
                        <a:rPr lang="en-US" sz="1800" dirty="0">
                          <a:solidFill>
                            <a:schemeClr val="tx1">
                              <a:lumMod val="50000"/>
                            </a:schemeClr>
                          </a:solidFill>
                        </a:rPr>
                        <a:t>NOTIFICATION</a:t>
                      </a:r>
                    </a:p>
                  </a:txBody>
                  <a:tcPr/>
                </a:tc>
                <a:tc>
                  <a:txBody>
                    <a:bodyPr/>
                    <a:lstStyle/>
                    <a:p>
                      <a:r>
                        <a:rPr lang="en-US" sz="1800" kern="1200" dirty="0">
                          <a:solidFill>
                            <a:schemeClr val="tx1">
                              <a:lumMod val="50000"/>
                            </a:schemeClr>
                          </a:solidFill>
                          <a:effectLst/>
                          <a:latin typeface="+mn-lt"/>
                          <a:ea typeface="+mn-ea"/>
                          <a:cs typeface="+mn-cs"/>
                        </a:rPr>
                        <a:t>Indicates an error condition to a BGP neighbor</a:t>
                      </a:r>
                      <a:endParaRPr lang="en-US" sz="1800" dirty="0">
                        <a:solidFill>
                          <a:schemeClr val="tx1">
                            <a:lumMod val="50000"/>
                          </a:schemeClr>
                        </a:solidFill>
                      </a:endParaRPr>
                    </a:p>
                  </a:txBody>
                  <a:tcPr/>
                </a:tc>
                <a:extLst>
                  <a:ext uri="{0D108BD9-81ED-4DB2-BD59-A6C34878D82A}">
                    <a16:rowId xmlns:a16="http://schemas.microsoft.com/office/drawing/2014/main" val="154000242"/>
                  </a:ext>
                </a:extLst>
              </a:tr>
              <a:tr h="370840">
                <a:tc>
                  <a:txBody>
                    <a:bodyPr/>
                    <a:lstStyle/>
                    <a:p>
                      <a:pPr algn="ctr"/>
                      <a:r>
                        <a:rPr lang="en-US" dirty="0">
                          <a:solidFill>
                            <a:schemeClr val="tx1">
                              <a:lumMod val="50000"/>
                            </a:schemeClr>
                          </a:solidFill>
                        </a:rPr>
                        <a:t>4</a:t>
                      </a:r>
                    </a:p>
                  </a:txBody>
                  <a:tcPr/>
                </a:tc>
                <a:tc>
                  <a:txBody>
                    <a:bodyPr/>
                    <a:lstStyle/>
                    <a:p>
                      <a:r>
                        <a:rPr lang="en-US" sz="1800" dirty="0">
                          <a:solidFill>
                            <a:schemeClr val="tx1">
                              <a:lumMod val="50000"/>
                            </a:schemeClr>
                          </a:solidFill>
                        </a:rPr>
                        <a:t>KEEPALIVE</a:t>
                      </a:r>
                    </a:p>
                  </a:txBody>
                  <a:tcPr/>
                </a:tc>
                <a:tc>
                  <a:txBody>
                    <a:bodyPr/>
                    <a:lstStyle/>
                    <a:p>
                      <a:r>
                        <a:rPr lang="en-US" sz="1800" kern="1200" dirty="0">
                          <a:solidFill>
                            <a:schemeClr val="tx1">
                              <a:lumMod val="50000"/>
                            </a:schemeClr>
                          </a:solidFill>
                          <a:effectLst/>
                          <a:latin typeface="+mn-lt"/>
                          <a:ea typeface="+mn-ea"/>
                          <a:cs typeface="+mn-cs"/>
                        </a:rPr>
                        <a:t>Ensures that BGP neighbors are still alive</a:t>
                      </a:r>
                      <a:endParaRPr lang="en-US" sz="1800" dirty="0">
                        <a:solidFill>
                          <a:schemeClr val="tx1">
                            <a:lumMod val="50000"/>
                          </a:schemeClr>
                        </a:solidFill>
                      </a:endParaRPr>
                    </a:p>
                  </a:txBody>
                  <a:tcPr/>
                </a:tc>
                <a:extLst>
                  <a:ext uri="{0D108BD9-81ED-4DB2-BD59-A6C34878D82A}">
                    <a16:rowId xmlns:a16="http://schemas.microsoft.com/office/drawing/2014/main" val="2569225053"/>
                  </a:ext>
                </a:extLst>
              </a:tr>
            </a:tbl>
          </a:graphicData>
        </a:graphic>
      </p:graphicFrame>
    </p:spTree>
    <p:extLst>
      <p:ext uri="{BB962C8B-B14F-4D97-AF65-F5344CB8AC3E}">
        <p14:creationId xmlns:p14="http://schemas.microsoft.com/office/powerpoint/2010/main" val="623416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3550722" cy="731837"/>
          </a:xfrm>
        </p:spPr>
        <p:txBody>
          <a:bodyPr/>
          <a:lstStyle/>
          <a:p>
            <a:r>
              <a:rPr lang="en-US" sz="1600" dirty="0"/>
              <a:t>BGP Fundamentals</a:t>
            </a:r>
            <a:br>
              <a:rPr lang="en-US" sz="2400" dirty="0"/>
            </a:br>
            <a:r>
              <a:rPr lang="en-US" sz="2400" dirty="0"/>
              <a:t>BGP Neighbor States</a:t>
            </a:r>
          </a:p>
        </p:txBody>
      </p:sp>
      <p:sp>
        <p:nvSpPr>
          <p:cNvPr id="6" name="TextBox 5"/>
          <p:cNvSpPr txBox="1"/>
          <p:nvPr/>
        </p:nvSpPr>
        <p:spPr>
          <a:xfrm>
            <a:off x="156337" y="1004629"/>
            <a:ext cx="3550722" cy="2308324"/>
          </a:xfrm>
          <a:prstGeom prst="rect">
            <a:avLst/>
          </a:prstGeom>
          <a:noFill/>
        </p:spPr>
        <p:txBody>
          <a:bodyPr wrap="square" rtlCol="0">
            <a:spAutoFit/>
          </a:bodyPr>
          <a:lstStyle/>
          <a:p>
            <a:r>
              <a:rPr lang="en-US" dirty="0"/>
              <a:t>The BGP session may report the following states:</a:t>
            </a:r>
          </a:p>
          <a:p>
            <a:pPr marL="742950" lvl="1" indent="-285750">
              <a:buFont typeface="Arial" panose="020B0604020202020204" pitchFamily="34" charset="0"/>
              <a:buChar char="•"/>
            </a:pPr>
            <a:r>
              <a:rPr lang="en-US" dirty="0"/>
              <a:t>Idle</a:t>
            </a:r>
          </a:p>
          <a:p>
            <a:pPr marL="742950" lvl="1" indent="-285750">
              <a:buFont typeface="Arial" panose="020B0604020202020204" pitchFamily="34" charset="0"/>
              <a:buChar char="•"/>
            </a:pPr>
            <a:r>
              <a:rPr lang="en-US" dirty="0"/>
              <a:t>Connect</a:t>
            </a:r>
          </a:p>
          <a:p>
            <a:pPr marL="742950" lvl="1" indent="-285750">
              <a:buFont typeface="Arial" panose="020B0604020202020204" pitchFamily="34" charset="0"/>
              <a:buChar char="•"/>
            </a:pPr>
            <a:r>
              <a:rPr lang="en-US" dirty="0"/>
              <a:t>Active</a:t>
            </a:r>
          </a:p>
          <a:p>
            <a:pPr marL="742950" lvl="1" indent="-285750">
              <a:buFont typeface="Arial" panose="020B0604020202020204" pitchFamily="34" charset="0"/>
              <a:buChar char="•"/>
            </a:pPr>
            <a:r>
              <a:rPr lang="en-US" dirty="0"/>
              <a:t>OpenSent</a:t>
            </a:r>
          </a:p>
          <a:p>
            <a:pPr marL="742950" lvl="1" indent="-285750">
              <a:buFont typeface="Arial" panose="020B0604020202020204" pitchFamily="34" charset="0"/>
              <a:buChar char="•"/>
            </a:pPr>
            <a:r>
              <a:rPr lang="en-US" dirty="0"/>
              <a:t>OpenConfirm</a:t>
            </a:r>
          </a:p>
          <a:p>
            <a:pPr marL="742950" lvl="1" indent="-285750">
              <a:buFont typeface="Arial" panose="020B0604020202020204" pitchFamily="34" charset="0"/>
              <a:buChar char="•"/>
            </a:pPr>
            <a:r>
              <a:rPr lang="en-US" dirty="0"/>
              <a:t>Established</a:t>
            </a:r>
          </a:p>
        </p:txBody>
      </p:sp>
      <p:pic>
        <p:nvPicPr>
          <p:cNvPr id="5" name="Picture 4">
            <a:extLst>
              <a:ext uri="{FF2B5EF4-FFF2-40B4-BE49-F238E27FC236}">
                <a16:creationId xmlns:a16="http://schemas.microsoft.com/office/drawing/2014/main" id="{EA368810-EEA4-4C6A-9010-093DE8C2BFC6}"/>
              </a:ext>
            </a:extLst>
          </p:cNvPr>
          <p:cNvPicPr>
            <a:picLocks noChangeAspect="1"/>
          </p:cNvPicPr>
          <p:nvPr/>
        </p:nvPicPr>
        <p:blipFill>
          <a:blip r:embed="rId3"/>
          <a:stretch>
            <a:fillRect/>
          </a:stretch>
        </p:blipFill>
        <p:spPr>
          <a:xfrm>
            <a:off x="4362385" y="388508"/>
            <a:ext cx="4060063" cy="4366483"/>
          </a:xfrm>
          <a:prstGeom prst="rect">
            <a:avLst/>
          </a:prstGeom>
        </p:spPr>
      </p:pic>
    </p:spTree>
    <p:extLst>
      <p:ext uri="{BB962C8B-B14F-4D97-AF65-F5344CB8AC3E}">
        <p14:creationId xmlns:p14="http://schemas.microsoft.com/office/powerpoint/2010/main" val="338735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BGP Fundamentals</a:t>
            </a:r>
            <a:br>
              <a:rPr lang="en-US" sz="2400" dirty="0"/>
            </a:br>
            <a:r>
              <a:rPr lang="en-US" sz="2400" dirty="0"/>
              <a:t>BGP Neighbor States (Cont.)</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282745" y="637243"/>
            <a:ext cx="8910978" cy="4248266"/>
          </a:xfrm>
        </p:spPr>
        <p:txBody>
          <a:bodyPr/>
          <a:lstStyle/>
          <a:p>
            <a:pPr indent="0" algn="l">
              <a:spcBef>
                <a:spcPts val="0"/>
              </a:spcBef>
            </a:pPr>
            <a:r>
              <a:rPr lang="en-US" sz="1600" dirty="0">
                <a:solidFill>
                  <a:schemeClr val="tx1">
                    <a:lumMod val="50000"/>
                  </a:schemeClr>
                </a:solidFill>
              </a:rPr>
              <a:t>BGP forms a TCP session with neighbor routers called peers. BGP uses the finite-state machine (FSM) to maintain a table of all BGP peers and their operational status. </a:t>
            </a:r>
          </a:p>
          <a:p>
            <a:pPr indent="0" algn="l">
              <a:spcBef>
                <a:spcPts val="0"/>
              </a:spcBef>
            </a:pPr>
            <a:endParaRPr lang="en-US" sz="1600" dirty="0">
              <a:solidFill>
                <a:schemeClr val="tx1">
                  <a:lumMod val="50000"/>
                </a:schemeClr>
              </a:solidFill>
            </a:endParaRPr>
          </a:p>
          <a:p>
            <a:pPr marL="788988" lvl="3" indent="-285750">
              <a:spcBef>
                <a:spcPts val="0"/>
              </a:spcBef>
              <a:buFont typeface="Arial" panose="020B0604020202020204" pitchFamily="34" charset="0"/>
              <a:buChar char="•"/>
            </a:pPr>
            <a:r>
              <a:rPr lang="en-US" sz="1600" b="1" dirty="0">
                <a:solidFill>
                  <a:schemeClr val="tx1">
                    <a:lumMod val="50000"/>
                  </a:schemeClr>
                </a:solidFill>
              </a:rPr>
              <a:t>Idle -</a:t>
            </a:r>
            <a:r>
              <a:rPr lang="en-US" sz="1600" dirty="0">
                <a:solidFill>
                  <a:schemeClr val="tx1">
                    <a:lumMod val="50000"/>
                  </a:schemeClr>
                </a:solidFill>
              </a:rPr>
              <a:t> The first stage  of the BGP FSM. BGP detects a start event and attempts to initiate a TCP session with the BGP peer.</a:t>
            </a:r>
          </a:p>
          <a:p>
            <a:pPr marL="774700" lvl="2" indent="-342900">
              <a:spcBef>
                <a:spcPts val="0"/>
              </a:spcBef>
              <a:buFont typeface="Arial" panose="020B0604020202020204" pitchFamily="34" charset="0"/>
              <a:buChar char="•"/>
            </a:pPr>
            <a:r>
              <a:rPr lang="en-US" sz="1600" b="1" dirty="0">
                <a:solidFill>
                  <a:schemeClr val="tx1">
                    <a:lumMod val="50000"/>
                  </a:schemeClr>
                </a:solidFill>
              </a:rPr>
              <a:t>Connect -</a:t>
            </a:r>
            <a:r>
              <a:rPr lang="en-US" sz="1600" dirty="0">
                <a:solidFill>
                  <a:schemeClr val="tx1">
                    <a:lumMod val="50000"/>
                  </a:schemeClr>
                </a:solidFill>
              </a:rPr>
              <a:t> BGP initiates the TCP connection. When the TCP handshake is completed, the ConnectRetryTimer is reset, an Open message is sent to the neighbor, and the state changes to OpenSent. During this stage, the router with the higher IP address manages the connection.</a:t>
            </a:r>
          </a:p>
          <a:p>
            <a:pPr marL="774700" lvl="2" indent="-342900">
              <a:spcBef>
                <a:spcPts val="0"/>
              </a:spcBef>
              <a:buFont typeface="Arial" panose="020B0604020202020204" pitchFamily="34" charset="0"/>
              <a:buChar char="•"/>
            </a:pPr>
            <a:r>
              <a:rPr lang="en-US" sz="1600" b="1" dirty="0">
                <a:solidFill>
                  <a:schemeClr val="tx1">
                    <a:lumMod val="50000"/>
                  </a:schemeClr>
                </a:solidFill>
              </a:rPr>
              <a:t>Active -</a:t>
            </a:r>
            <a:r>
              <a:rPr lang="en-US" sz="1600" dirty="0">
                <a:solidFill>
                  <a:schemeClr val="tx1">
                    <a:lumMod val="50000"/>
                  </a:schemeClr>
                </a:solidFill>
              </a:rPr>
              <a:t> BGP starts another TCP three-way handshake. If the connection is established an Open message is sent and the state moves to OpenSent.</a:t>
            </a:r>
          </a:p>
          <a:p>
            <a:pPr marL="774700" lvl="2" indent="-342900">
              <a:spcBef>
                <a:spcPts val="0"/>
              </a:spcBef>
              <a:buFont typeface="Arial" panose="020B0604020202020204" pitchFamily="34" charset="0"/>
              <a:buChar char="•"/>
            </a:pPr>
            <a:r>
              <a:rPr lang="en-US" sz="1600" b="1" dirty="0">
                <a:solidFill>
                  <a:schemeClr val="tx1">
                    <a:lumMod val="50000"/>
                  </a:schemeClr>
                </a:solidFill>
              </a:rPr>
              <a:t>OpenSent -</a:t>
            </a:r>
            <a:r>
              <a:rPr lang="en-US" sz="1600" dirty="0">
                <a:solidFill>
                  <a:schemeClr val="tx1">
                    <a:lumMod val="50000"/>
                  </a:schemeClr>
                </a:solidFill>
              </a:rPr>
              <a:t> If the OPEN message that is received by the originating router contains no errors, the connection state moves to OpenConfirm</a:t>
            </a:r>
          </a:p>
          <a:p>
            <a:pPr marL="774700" lvl="2" indent="-342900">
              <a:spcBef>
                <a:spcPts val="0"/>
              </a:spcBef>
              <a:buFont typeface="Arial" panose="020B0604020202020204" pitchFamily="34" charset="0"/>
              <a:buChar char="•"/>
            </a:pPr>
            <a:r>
              <a:rPr lang="en-US" sz="1600" b="1" dirty="0">
                <a:solidFill>
                  <a:schemeClr val="tx1">
                    <a:lumMod val="50000"/>
                  </a:schemeClr>
                </a:solidFill>
              </a:rPr>
              <a:t>OpenConfirm - </a:t>
            </a:r>
            <a:r>
              <a:rPr lang="en-US" sz="1600" dirty="0">
                <a:solidFill>
                  <a:schemeClr val="tx1">
                    <a:lumMod val="50000"/>
                  </a:schemeClr>
                </a:solidFill>
              </a:rPr>
              <a:t>In the OpenConfirm state, BGP waits for KEEPALIVE or NOTIFICATION messages.  Upon receipt of a neighbor’s KEEPALIVE message, the state is moved to Established.</a:t>
            </a:r>
          </a:p>
          <a:p>
            <a:pPr marL="774700" lvl="2" indent="-342900">
              <a:spcBef>
                <a:spcPts val="0"/>
              </a:spcBef>
              <a:buFont typeface="Arial" panose="020B0604020202020204" pitchFamily="34" charset="0"/>
              <a:buChar char="•"/>
            </a:pPr>
            <a:r>
              <a:rPr lang="en-US" sz="1600" b="1" dirty="0">
                <a:solidFill>
                  <a:schemeClr val="tx1">
                    <a:lumMod val="50000"/>
                  </a:schemeClr>
                </a:solidFill>
              </a:rPr>
              <a:t>Established -</a:t>
            </a:r>
            <a:r>
              <a:rPr lang="en-US" sz="1600" dirty="0">
                <a:solidFill>
                  <a:schemeClr val="tx1">
                    <a:lumMod val="50000"/>
                  </a:schemeClr>
                </a:solidFill>
              </a:rPr>
              <a:t> BGP neighbors exchange routes using UPDATE messages.</a:t>
            </a:r>
          </a:p>
          <a:p>
            <a:pPr marL="0" indent="0" algn="l" defTabSz="684213" fontAlgn="base">
              <a:spcBef>
                <a:spcPts val="600"/>
              </a:spcBef>
              <a:spcAft>
                <a:spcPts val="600"/>
              </a:spcAft>
              <a:buClr>
                <a:schemeClr val="tx2"/>
              </a:buClr>
              <a:buSzPct val="90000"/>
            </a:pPr>
            <a:endParaRPr lang="en-US" sz="1600" dirty="0">
              <a:solidFill>
                <a:srgbClr val="000000"/>
              </a:solidFill>
            </a:endParaRPr>
          </a:p>
          <a:p>
            <a:pPr marL="0" indent="0" algn="l" defTabSz="684213" fontAlgn="base">
              <a:spcBef>
                <a:spcPts val="600"/>
              </a:spcBef>
              <a:spcAft>
                <a:spcPts val="600"/>
              </a:spcAft>
              <a:buClr>
                <a:schemeClr val="tx2"/>
              </a:buClr>
              <a:buSzPct val="90000"/>
            </a:pPr>
            <a:endParaRPr lang="en-US" sz="1600" dirty="0">
              <a:solidFill>
                <a:srgbClr val="000000"/>
              </a:solidFill>
            </a:endParaRPr>
          </a:p>
          <a:p>
            <a:pPr marL="285750" indent="-285750" algn="l" defTabSz="684213" fontAlgn="base">
              <a:spcBef>
                <a:spcPts val="600"/>
              </a:spcBef>
              <a:spcAft>
                <a:spcPts val="600"/>
              </a:spcAft>
              <a:buClr>
                <a:schemeClr val="tx2"/>
              </a:buClr>
              <a:buSzPct val="90000"/>
              <a:buFont typeface="Arial" panose="020B0604020202020204" pitchFamily="34" charset="0"/>
              <a:buChar char="•"/>
            </a:pPr>
            <a:endParaRPr lang="en-US" sz="1500" dirty="0">
              <a:solidFill>
                <a:srgbClr val="000000"/>
              </a:solidFill>
            </a:endParaRPr>
          </a:p>
        </p:txBody>
      </p:sp>
    </p:spTree>
    <p:extLst>
      <p:ext uri="{BB962C8B-B14F-4D97-AF65-F5344CB8AC3E}">
        <p14:creationId xmlns:p14="http://schemas.microsoft.com/office/powerpoint/2010/main" val="1863474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5" y="466724"/>
            <a:ext cx="7598042" cy="1351755"/>
          </a:xfrm>
        </p:spPr>
        <p:txBody>
          <a:bodyPr/>
          <a:lstStyle/>
          <a:p>
            <a:r>
              <a:rPr lang="en-US" sz="4800" dirty="0">
                <a:solidFill>
                  <a:schemeClr val="accent5">
                    <a:lumMod val="40000"/>
                    <a:lumOff val="60000"/>
                  </a:schemeClr>
                </a:solidFill>
              </a:rPr>
              <a:t>Basic BGP Configuration</a:t>
            </a:r>
            <a:endParaRPr lang="en-US" dirty="0"/>
          </a:p>
        </p:txBody>
      </p:sp>
      <p:sp>
        <p:nvSpPr>
          <p:cNvPr id="4" name="TextBox 3">
            <a:extLst>
              <a:ext uri="{FF2B5EF4-FFF2-40B4-BE49-F238E27FC236}">
                <a16:creationId xmlns:a16="http://schemas.microsoft.com/office/drawing/2014/main" id="{E2BFA70F-DC0C-41D5-868E-C8FBC661D58F}"/>
              </a:ext>
            </a:extLst>
          </p:cNvPr>
          <p:cNvSpPr txBox="1"/>
          <p:nvPr/>
        </p:nvSpPr>
        <p:spPr>
          <a:xfrm>
            <a:off x="438151" y="2162175"/>
            <a:ext cx="8277832" cy="1323439"/>
          </a:xfrm>
          <a:prstGeom prst="rect">
            <a:avLst/>
          </a:prstGeom>
          <a:noFill/>
        </p:spPr>
        <p:txBody>
          <a:bodyPr wrap="square" rtlCol="0">
            <a:spAutoFit/>
          </a:bodyPr>
          <a:lstStyle/>
          <a:p>
            <a:r>
              <a:rPr lang="en-US" sz="1600" dirty="0">
                <a:solidFill>
                  <a:schemeClr val="accent5">
                    <a:lumMod val="40000"/>
                    <a:lumOff val="60000"/>
                  </a:schemeClr>
                </a:solidFill>
                <a:latin typeface="+mj-lt"/>
                <a:ea typeface="ＭＳ Ｐゴシック" charset="0"/>
              </a:rPr>
              <a:t>When configuring BGP, it is best to think of the configuration from a modular perspective. BGP router configuration requires the following components:</a:t>
            </a:r>
          </a:p>
          <a:p>
            <a:pPr marL="742950" lvl="1" indent="-285750">
              <a:buFont typeface="Arial" panose="020B0604020202020204" pitchFamily="34" charset="0"/>
              <a:buChar char="•"/>
            </a:pPr>
            <a:r>
              <a:rPr lang="en-US" sz="1600" dirty="0">
                <a:solidFill>
                  <a:schemeClr val="accent5">
                    <a:lumMod val="40000"/>
                    <a:lumOff val="60000"/>
                  </a:schemeClr>
                </a:solidFill>
                <a:latin typeface="+mj-lt"/>
                <a:ea typeface="ＭＳ Ｐゴシック" charset="0"/>
              </a:rPr>
              <a:t>BGP session parameters</a:t>
            </a:r>
          </a:p>
          <a:p>
            <a:pPr marL="742950" lvl="1" indent="-285750">
              <a:buFont typeface="Arial" panose="020B0604020202020204" pitchFamily="34" charset="0"/>
              <a:buChar char="•"/>
            </a:pPr>
            <a:r>
              <a:rPr lang="en-US" sz="1600" dirty="0">
                <a:solidFill>
                  <a:schemeClr val="accent5">
                    <a:lumMod val="40000"/>
                    <a:lumOff val="60000"/>
                  </a:schemeClr>
                </a:solidFill>
                <a:latin typeface="+mj-lt"/>
                <a:ea typeface="ＭＳ Ｐゴシック" charset="0"/>
              </a:rPr>
              <a:t>Address family initialization</a:t>
            </a:r>
          </a:p>
          <a:p>
            <a:pPr marL="742950" lvl="1" indent="-285750">
              <a:buFont typeface="Arial" panose="020B0604020202020204" pitchFamily="34" charset="0"/>
              <a:buChar char="•"/>
            </a:pPr>
            <a:r>
              <a:rPr lang="en-US" sz="1600" dirty="0">
                <a:solidFill>
                  <a:schemeClr val="accent5">
                    <a:lumMod val="40000"/>
                    <a:lumOff val="60000"/>
                  </a:schemeClr>
                </a:solidFill>
                <a:latin typeface="+mj-lt"/>
                <a:ea typeface="ＭＳ Ｐゴシック" charset="0"/>
              </a:rPr>
              <a:t>Activate the address family on the BGP peer</a:t>
            </a:r>
          </a:p>
        </p:txBody>
      </p:sp>
    </p:spTree>
    <p:custDataLst>
      <p:tags r:id="rId1"/>
    </p:custDataLst>
    <p:extLst>
      <p:ext uri="{BB962C8B-B14F-4D97-AF65-F5344CB8AC3E}">
        <p14:creationId xmlns:p14="http://schemas.microsoft.com/office/powerpoint/2010/main" val="2381736050"/>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Basic BGP Configuration</a:t>
            </a:r>
            <a:br>
              <a:rPr lang="en-US" sz="2400" dirty="0"/>
            </a:br>
            <a:r>
              <a:rPr lang="en-US" sz="2400" dirty="0"/>
              <a:t>BGP Router Configuration Components</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232915" y="994051"/>
            <a:ext cx="8112573" cy="2741926"/>
          </a:xfrm>
        </p:spPr>
        <p:txBody>
          <a:bodyPr/>
          <a:lstStyle/>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b="1" dirty="0">
                <a:solidFill>
                  <a:schemeClr val="tx1">
                    <a:lumMod val="50000"/>
                  </a:schemeClr>
                </a:solidFill>
              </a:rPr>
              <a:t>BGP session parameters - </a:t>
            </a:r>
            <a:r>
              <a:rPr lang="en-US" sz="1600" dirty="0">
                <a:solidFill>
                  <a:schemeClr val="tx1">
                    <a:lumMod val="50000"/>
                  </a:schemeClr>
                </a:solidFill>
              </a:rPr>
              <a:t>BGP session parameters provide settings that involve estab- lishing communication to the remote BGP neighbor. Session settings include the ASN of the BGP peer, authentication, and keepalive timers.</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b="1" dirty="0">
                <a:solidFill>
                  <a:schemeClr val="tx1">
                    <a:lumMod val="50000"/>
                  </a:schemeClr>
                </a:solidFill>
              </a:rPr>
              <a:t>Address family initialization - </a:t>
            </a:r>
            <a:r>
              <a:rPr lang="en-US" sz="1600" dirty="0">
                <a:solidFill>
                  <a:schemeClr val="tx1">
                    <a:lumMod val="50000"/>
                  </a:schemeClr>
                </a:solidFill>
              </a:rPr>
              <a:t>The address family is initialized under the BGP router configuration mode. Network advertisement and summarization occur within the address family.</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b="1" dirty="0">
                <a:solidFill>
                  <a:schemeClr val="tx1">
                    <a:lumMod val="50000"/>
                  </a:schemeClr>
                </a:solidFill>
              </a:rPr>
              <a:t>Activate the address family on the BGP peer -</a:t>
            </a:r>
            <a:r>
              <a:rPr lang="en-US" sz="1600" dirty="0">
                <a:solidFill>
                  <a:schemeClr val="tx1">
                    <a:lumMod val="50000"/>
                  </a:schemeClr>
                </a:solidFill>
              </a:rPr>
              <a:t> In order for a session to initiate, one address family for a neighbor must be activated. The router’s IP address is added to the neighbor table, and BGP attempts to establish a BGP session or accepts a BGP session initiated from the peer router.</a:t>
            </a:r>
          </a:p>
          <a:p>
            <a:pPr marL="285750" indent="-285750" algn="l" defTabSz="684213" fontAlgn="base">
              <a:spcBef>
                <a:spcPts val="600"/>
              </a:spcBef>
              <a:spcAft>
                <a:spcPts val="600"/>
              </a:spcAft>
              <a:buClr>
                <a:schemeClr val="tx2"/>
              </a:buClr>
              <a:buSzPct val="90000"/>
              <a:buFont typeface="Arial" panose="020B0604020202020204" pitchFamily="34" charset="0"/>
              <a:buChar char="•"/>
            </a:pPr>
            <a:endParaRPr lang="en-US" sz="1500" dirty="0">
              <a:solidFill>
                <a:schemeClr val="tx1"/>
              </a:solidFill>
            </a:endParaRPr>
          </a:p>
        </p:txBody>
      </p:sp>
    </p:spTree>
    <p:extLst>
      <p:ext uri="{BB962C8B-B14F-4D97-AF65-F5344CB8AC3E}">
        <p14:creationId xmlns:p14="http://schemas.microsoft.com/office/powerpoint/2010/main" val="2463238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Basic BGP Configuration</a:t>
            </a:r>
            <a:br>
              <a:rPr lang="en-US" sz="2400" dirty="0"/>
            </a:br>
            <a:r>
              <a:rPr lang="en-US" sz="2400" dirty="0"/>
              <a:t>Modular Configuration</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100666" y="858671"/>
            <a:ext cx="8354797" cy="3661624"/>
          </a:xfrm>
        </p:spPr>
        <p:txBody>
          <a:bodyPr/>
          <a:lstStyle/>
          <a:p>
            <a:pPr marL="0" indent="0" algn="l" defTabSz="684213" fontAlgn="base">
              <a:spcBef>
                <a:spcPts val="600"/>
              </a:spcBef>
              <a:spcAft>
                <a:spcPts val="600"/>
              </a:spcAft>
              <a:buClr>
                <a:schemeClr val="tx2"/>
              </a:buClr>
              <a:buSzPct val="90000"/>
            </a:pPr>
            <a:r>
              <a:rPr lang="en-US" sz="1800" dirty="0">
                <a:solidFill>
                  <a:schemeClr val="tx1">
                    <a:lumMod val="50000"/>
                  </a:schemeClr>
                </a:solidFill>
              </a:rPr>
              <a:t>Steps to Configure Basic BGP are as follows:</a:t>
            </a:r>
          </a:p>
          <a:p>
            <a:pPr marL="0" indent="0" algn="l" defTabSz="684213" fontAlgn="base">
              <a:spcBef>
                <a:spcPts val="600"/>
              </a:spcBef>
              <a:spcAft>
                <a:spcPts val="600"/>
              </a:spcAft>
              <a:buClr>
                <a:schemeClr val="tx2"/>
              </a:buClr>
              <a:buSzPct val="90000"/>
            </a:pPr>
            <a:r>
              <a:rPr lang="en-US" sz="1600" b="1" dirty="0">
                <a:solidFill>
                  <a:schemeClr val="tx1">
                    <a:lumMod val="50000"/>
                  </a:schemeClr>
                </a:solidFill>
              </a:rPr>
              <a:t>Step 1</a:t>
            </a:r>
            <a:r>
              <a:rPr lang="en-US" sz="1600" dirty="0">
                <a:solidFill>
                  <a:schemeClr val="tx1">
                    <a:lumMod val="50000"/>
                  </a:schemeClr>
                </a:solidFill>
              </a:rPr>
              <a:t>.	Initialize the BGP routing process with the global command </a:t>
            </a:r>
            <a:r>
              <a:rPr lang="en-US" sz="1600" b="1" dirty="0">
                <a:solidFill>
                  <a:schemeClr val="tx1">
                    <a:lumMod val="50000"/>
                  </a:schemeClr>
                </a:solidFill>
                <a:cs typeface="Arial" panose="020B0604020202020204" pitchFamily="34" charset="0"/>
              </a:rPr>
              <a:t>router bgp </a:t>
            </a:r>
            <a:r>
              <a:rPr lang="en-US" sz="1600" i="1" dirty="0">
                <a:solidFill>
                  <a:schemeClr val="tx1">
                    <a:lumMod val="50000"/>
                  </a:schemeClr>
                </a:solidFill>
                <a:cs typeface="Arial" panose="020B0604020202020204" pitchFamily="34" charset="0"/>
              </a:rPr>
              <a:t>as-number</a:t>
            </a:r>
            <a:r>
              <a:rPr lang="en-US" sz="1600" b="1" i="1" dirty="0">
                <a:solidFill>
                  <a:schemeClr val="tx1">
                    <a:lumMod val="50000"/>
                  </a:schemeClr>
                </a:solidFill>
                <a:cs typeface="Courier New" panose="02070309020205020404" pitchFamily="49" charset="0"/>
              </a:rPr>
              <a:t>.</a:t>
            </a:r>
          </a:p>
          <a:p>
            <a:pPr marL="0" indent="0" algn="l" defTabSz="684213" fontAlgn="base">
              <a:spcBef>
                <a:spcPts val="600"/>
              </a:spcBef>
              <a:spcAft>
                <a:spcPts val="600"/>
              </a:spcAft>
              <a:buClr>
                <a:schemeClr val="tx2"/>
              </a:buClr>
              <a:buSzPct val="90000"/>
            </a:pPr>
            <a:r>
              <a:rPr lang="en-US" sz="1600" b="1" dirty="0">
                <a:solidFill>
                  <a:schemeClr val="tx1">
                    <a:lumMod val="50000"/>
                  </a:schemeClr>
                </a:solidFill>
                <a:cs typeface="Courier New" panose="02070309020205020404" pitchFamily="49" charset="0"/>
              </a:rPr>
              <a:t>Step 2. </a:t>
            </a:r>
            <a:r>
              <a:rPr lang="en-US" sz="1600" dirty="0">
                <a:solidFill>
                  <a:schemeClr val="tx1">
                    <a:lumMod val="50000"/>
                  </a:schemeClr>
                </a:solidFill>
                <a:cs typeface="Courier New" panose="02070309020205020404" pitchFamily="49" charset="0"/>
              </a:rPr>
              <a:t>(Optional) Statically define the BGP router ID (RID). The dynamic RID allocation logic uses the highest IP address of any of the up loopback interfaces. </a:t>
            </a:r>
          </a:p>
          <a:p>
            <a:pPr marL="0" indent="0" algn="l" defTabSz="684213" fontAlgn="base">
              <a:spcBef>
                <a:spcPts val="600"/>
              </a:spcBef>
              <a:spcAft>
                <a:spcPts val="600"/>
              </a:spcAft>
              <a:buClr>
                <a:schemeClr val="tx2"/>
              </a:buClr>
              <a:buSzPct val="90000"/>
            </a:pPr>
            <a:r>
              <a:rPr lang="en-US" sz="1600" b="1" dirty="0">
                <a:solidFill>
                  <a:schemeClr val="tx1">
                    <a:lumMod val="50000"/>
                  </a:schemeClr>
                </a:solidFill>
                <a:cs typeface="Courier New" panose="02070309020205020404" pitchFamily="49" charset="0"/>
              </a:rPr>
              <a:t>Step 3. </a:t>
            </a:r>
            <a:r>
              <a:rPr lang="en-US" sz="1600" dirty="0">
                <a:solidFill>
                  <a:schemeClr val="tx1">
                    <a:lumMod val="50000"/>
                  </a:schemeClr>
                </a:solidFill>
                <a:cs typeface="Courier New" panose="02070309020205020404" pitchFamily="49" charset="0"/>
              </a:rPr>
              <a:t>Identify the BGP neighbor’s IP address and autonomous system number with the BGP router configuration command </a:t>
            </a:r>
            <a:r>
              <a:rPr lang="en-US" sz="1600" b="1" dirty="0">
                <a:solidFill>
                  <a:schemeClr val="tx1">
                    <a:lumMod val="50000"/>
                  </a:schemeClr>
                </a:solidFill>
                <a:cs typeface="Arial" panose="020B0604020202020204" pitchFamily="34" charset="0"/>
              </a:rPr>
              <a:t>neighbor</a:t>
            </a:r>
            <a:r>
              <a:rPr lang="en-US" sz="1600" b="1" i="1" dirty="0">
                <a:solidFill>
                  <a:schemeClr val="tx1">
                    <a:lumMod val="50000"/>
                  </a:schemeClr>
                </a:solidFill>
                <a:cs typeface="Arial" panose="020B0604020202020204" pitchFamily="34" charset="0"/>
              </a:rPr>
              <a:t> </a:t>
            </a:r>
            <a:r>
              <a:rPr lang="en-US" sz="1600" i="1" dirty="0">
                <a:solidFill>
                  <a:schemeClr val="tx1">
                    <a:lumMod val="50000"/>
                  </a:schemeClr>
                </a:solidFill>
                <a:cs typeface="Arial" panose="020B0604020202020204" pitchFamily="34" charset="0"/>
              </a:rPr>
              <a:t>ip-address</a:t>
            </a:r>
            <a:r>
              <a:rPr lang="en-US" sz="1600" b="1" i="1" dirty="0">
                <a:solidFill>
                  <a:schemeClr val="tx1">
                    <a:lumMod val="50000"/>
                  </a:schemeClr>
                </a:solidFill>
                <a:cs typeface="Arial" panose="020B0604020202020204" pitchFamily="34" charset="0"/>
              </a:rPr>
              <a:t> </a:t>
            </a:r>
            <a:r>
              <a:rPr lang="en-US" sz="1600" b="1" dirty="0">
                <a:solidFill>
                  <a:schemeClr val="tx1">
                    <a:lumMod val="50000"/>
                  </a:schemeClr>
                </a:solidFill>
                <a:cs typeface="Arial" panose="020B0604020202020204" pitchFamily="34" charset="0"/>
              </a:rPr>
              <a:t>remote-as</a:t>
            </a:r>
            <a:r>
              <a:rPr lang="en-US" sz="1600" b="1" i="1" dirty="0">
                <a:solidFill>
                  <a:schemeClr val="tx1">
                    <a:lumMod val="50000"/>
                  </a:schemeClr>
                </a:solidFill>
                <a:cs typeface="Arial" panose="020B0604020202020204" pitchFamily="34" charset="0"/>
              </a:rPr>
              <a:t> </a:t>
            </a:r>
            <a:r>
              <a:rPr lang="en-US" sz="1600" i="1" dirty="0">
                <a:solidFill>
                  <a:schemeClr val="tx1">
                    <a:lumMod val="50000"/>
                  </a:schemeClr>
                </a:solidFill>
                <a:cs typeface="Arial" panose="020B0604020202020204" pitchFamily="34" charset="0"/>
              </a:rPr>
              <a:t>as-number</a:t>
            </a:r>
            <a:r>
              <a:rPr lang="en-US" sz="1600" dirty="0">
                <a:solidFill>
                  <a:schemeClr val="tx1">
                    <a:lumMod val="50000"/>
                  </a:schemeClr>
                </a:solidFill>
                <a:cs typeface="Courier New" panose="02070309020205020404" pitchFamily="49" charset="0"/>
              </a:rPr>
              <a:t>. </a:t>
            </a:r>
          </a:p>
          <a:p>
            <a:pPr marL="0" indent="0" algn="l" defTabSz="684213" fontAlgn="base">
              <a:spcBef>
                <a:spcPts val="600"/>
              </a:spcBef>
              <a:spcAft>
                <a:spcPts val="600"/>
              </a:spcAft>
              <a:buClr>
                <a:schemeClr val="tx2"/>
              </a:buClr>
              <a:buSzPct val="90000"/>
            </a:pPr>
            <a:r>
              <a:rPr lang="en-US" sz="1600" b="1" dirty="0">
                <a:solidFill>
                  <a:schemeClr val="tx1"/>
                </a:solidFill>
              </a:rPr>
              <a:t>Step 4</a:t>
            </a:r>
            <a:r>
              <a:rPr lang="en-US" sz="1600" dirty="0">
                <a:solidFill>
                  <a:schemeClr val="tx1"/>
                </a:solidFill>
              </a:rPr>
              <a:t>.	Initialize the address family with the BGP router configuration command </a:t>
            </a:r>
            <a:r>
              <a:rPr lang="en-US" sz="1600" b="1" dirty="0">
                <a:solidFill>
                  <a:schemeClr val="tx1"/>
                </a:solidFill>
                <a:cs typeface="Arial" panose="020B0604020202020204" pitchFamily="34" charset="0"/>
              </a:rPr>
              <a:t>address-family </a:t>
            </a:r>
            <a:r>
              <a:rPr lang="en-US" sz="1600" i="1" dirty="0">
                <a:solidFill>
                  <a:schemeClr val="tx1"/>
                </a:solidFill>
                <a:cs typeface="Arial" panose="020B0604020202020204" pitchFamily="34" charset="0"/>
              </a:rPr>
              <a:t>afi safi</a:t>
            </a:r>
            <a:r>
              <a:rPr lang="en-US" sz="1600" b="1" dirty="0">
                <a:solidFill>
                  <a:schemeClr val="tx1"/>
                </a:solidFill>
                <a:cs typeface="Courier New" panose="02070309020205020404" pitchFamily="49" charset="0"/>
              </a:rPr>
              <a:t>. </a:t>
            </a:r>
          </a:p>
          <a:p>
            <a:pPr marL="0" indent="0" algn="l" defTabSz="684213" fontAlgn="base">
              <a:spcBef>
                <a:spcPts val="600"/>
              </a:spcBef>
              <a:spcAft>
                <a:spcPts val="600"/>
              </a:spcAft>
              <a:buClr>
                <a:schemeClr val="tx2"/>
              </a:buClr>
              <a:buSzPct val="90000"/>
            </a:pPr>
            <a:r>
              <a:rPr lang="en-US" sz="1600" b="1" dirty="0">
                <a:solidFill>
                  <a:schemeClr val="tx1"/>
                </a:solidFill>
                <a:cs typeface="Courier New" panose="02070309020205020404" pitchFamily="49" charset="0"/>
              </a:rPr>
              <a:t>Step 5</a:t>
            </a:r>
            <a:r>
              <a:rPr lang="en-US" sz="1600" dirty="0">
                <a:solidFill>
                  <a:schemeClr val="tx1"/>
                </a:solidFill>
                <a:cs typeface="Courier New" panose="02070309020205020404" pitchFamily="49" charset="0"/>
              </a:rPr>
              <a:t>. Activate the address family for the BGP neighbor with the BGP address family configuration command </a:t>
            </a:r>
            <a:r>
              <a:rPr lang="en-US" sz="1600" b="1" dirty="0">
                <a:solidFill>
                  <a:schemeClr val="tx1"/>
                </a:solidFill>
                <a:cs typeface="Arial" panose="020B0604020202020204" pitchFamily="34" charset="0"/>
              </a:rPr>
              <a:t>neighbor </a:t>
            </a:r>
            <a:r>
              <a:rPr lang="en-US" sz="1600" i="1" dirty="0">
                <a:solidFill>
                  <a:schemeClr val="tx1"/>
                </a:solidFill>
                <a:cs typeface="Arial" panose="020B0604020202020204" pitchFamily="34" charset="0"/>
              </a:rPr>
              <a:t>ip-address</a:t>
            </a:r>
            <a:r>
              <a:rPr lang="en-US" sz="1600" b="1" dirty="0">
                <a:solidFill>
                  <a:schemeClr val="tx1"/>
                </a:solidFill>
                <a:cs typeface="Arial" panose="020B0604020202020204" pitchFamily="34" charset="0"/>
              </a:rPr>
              <a:t> activate</a:t>
            </a:r>
            <a:r>
              <a:rPr lang="en-US" sz="1600" b="1" dirty="0">
                <a:solidFill>
                  <a:schemeClr val="tx1"/>
                </a:solidFill>
                <a:cs typeface="Courier New" panose="02070309020205020404" pitchFamily="49" charset="0"/>
              </a:rPr>
              <a:t>.</a:t>
            </a:r>
          </a:p>
        </p:txBody>
      </p:sp>
    </p:spTree>
    <p:extLst>
      <p:ext uri="{BB962C8B-B14F-4D97-AF65-F5344CB8AC3E}">
        <p14:creationId xmlns:p14="http://schemas.microsoft.com/office/powerpoint/2010/main" val="1151083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2400" dirty="0"/>
              <a:t>Chapter 11 Content</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281246" y="855418"/>
            <a:ext cx="7815004" cy="3678875"/>
          </a:xfrm>
        </p:spPr>
        <p:txBody>
          <a:bodyPr/>
          <a:lstStyle/>
          <a:p>
            <a:pPr marL="0" indent="0" algn="l" defTabSz="684213" fontAlgn="base">
              <a:spcBef>
                <a:spcPts val="600"/>
              </a:spcBef>
              <a:spcAft>
                <a:spcPts val="600"/>
              </a:spcAft>
              <a:buClr>
                <a:schemeClr val="tx2"/>
              </a:buClr>
              <a:buSzPct val="90000"/>
            </a:pPr>
            <a:r>
              <a:rPr lang="en-US" sz="1800" b="1" dirty="0">
                <a:solidFill>
                  <a:schemeClr val="tx1">
                    <a:lumMod val="50000"/>
                  </a:schemeClr>
                </a:solidFill>
              </a:rPr>
              <a:t>This chapter covers the following content:</a:t>
            </a:r>
          </a:p>
          <a:p>
            <a:pPr marL="571440" indent="-285750" algn="l">
              <a:spcBef>
                <a:spcPts val="0"/>
              </a:spcBef>
              <a:buFont typeface="Arial" panose="020B0604020202020204" pitchFamily="34" charset="0"/>
              <a:buChar char="•"/>
            </a:pPr>
            <a:r>
              <a:rPr lang="en-US" sz="1800" b="1" dirty="0">
                <a:solidFill>
                  <a:schemeClr val="tx1">
                    <a:lumMod val="50000"/>
                  </a:schemeClr>
                </a:solidFill>
              </a:rPr>
              <a:t>BGP Fundamentals - </a:t>
            </a:r>
            <a:r>
              <a:rPr lang="en-US" sz="1800" dirty="0">
                <a:solidFill>
                  <a:schemeClr val="tx1">
                    <a:lumMod val="50000"/>
                  </a:schemeClr>
                </a:solidFill>
              </a:rPr>
              <a:t>This section provides an overview of the fundamentals of the BGP routing protocol.</a:t>
            </a:r>
          </a:p>
          <a:p>
            <a:pPr marL="571440" indent="-285750" algn="l">
              <a:spcBef>
                <a:spcPts val="0"/>
              </a:spcBef>
              <a:buFont typeface="Arial" panose="020B0604020202020204" pitchFamily="34" charset="0"/>
              <a:buChar char="•"/>
            </a:pPr>
            <a:r>
              <a:rPr lang="en-US" sz="1800" b="1" dirty="0">
                <a:solidFill>
                  <a:schemeClr val="tx1">
                    <a:lumMod val="50000"/>
                  </a:schemeClr>
                </a:solidFill>
              </a:rPr>
              <a:t>Basic BGP Configuration - </a:t>
            </a:r>
            <a:r>
              <a:rPr lang="en-US" sz="1800" dirty="0">
                <a:solidFill>
                  <a:schemeClr val="tx1">
                    <a:lumMod val="50000"/>
                  </a:schemeClr>
                </a:solidFill>
              </a:rPr>
              <a:t>This section walks through the process of configuring BGP to establish a neighbor session and how routes are exchanged between peers.</a:t>
            </a:r>
          </a:p>
          <a:p>
            <a:pPr marL="571440" indent="-285750" algn="l">
              <a:spcBef>
                <a:spcPts val="0"/>
              </a:spcBef>
              <a:buFont typeface="Arial" panose="020B0604020202020204" pitchFamily="34" charset="0"/>
              <a:buChar char="•"/>
            </a:pPr>
            <a:r>
              <a:rPr lang="en-US" sz="1800" b="1" dirty="0">
                <a:solidFill>
                  <a:schemeClr val="tx1">
                    <a:lumMod val="50000"/>
                  </a:schemeClr>
                </a:solidFill>
              </a:rPr>
              <a:t>Route Summarization - </a:t>
            </a:r>
            <a:r>
              <a:rPr lang="en-US" sz="1800" dirty="0">
                <a:solidFill>
                  <a:schemeClr val="tx1">
                    <a:lumMod val="50000"/>
                  </a:schemeClr>
                </a:solidFill>
              </a:rPr>
              <a:t>This section provides an overview of how route summarization works with BGP and some of the design considerations with summarization.</a:t>
            </a:r>
          </a:p>
          <a:p>
            <a:pPr marL="571440" indent="-285750" algn="l">
              <a:spcBef>
                <a:spcPts val="0"/>
              </a:spcBef>
              <a:buFont typeface="Arial" panose="020B0604020202020204" pitchFamily="34" charset="0"/>
              <a:buChar char="•"/>
            </a:pPr>
            <a:r>
              <a:rPr lang="en-US" sz="1800" b="1" dirty="0">
                <a:solidFill>
                  <a:schemeClr val="tx1">
                    <a:lumMod val="50000"/>
                  </a:schemeClr>
                </a:solidFill>
              </a:rPr>
              <a:t>Multiprotocol BGP for IPv6 - </a:t>
            </a:r>
            <a:r>
              <a:rPr lang="en-US" sz="1800" dirty="0">
                <a:solidFill>
                  <a:schemeClr val="tx1">
                    <a:lumMod val="50000"/>
                  </a:schemeClr>
                </a:solidFill>
              </a:rPr>
              <a:t>This section explains how BGP provides support for IPv6 routing and configuration.</a:t>
            </a:r>
          </a:p>
          <a:p>
            <a:pPr marL="285750" indent="-285750" algn="l" defTabSz="684213" fontAlgn="base">
              <a:spcBef>
                <a:spcPts val="600"/>
              </a:spcBef>
              <a:spcAft>
                <a:spcPts val="600"/>
              </a:spcAft>
              <a:buClr>
                <a:schemeClr val="tx2"/>
              </a:buClr>
              <a:buSzPct val="90000"/>
              <a:buFont typeface="Arial" panose="020B0604020202020204" pitchFamily="34" charset="0"/>
              <a:buChar char="•"/>
            </a:pPr>
            <a:endParaRPr lang="en-US" sz="1800" dirty="0">
              <a:solidFill>
                <a:srgbClr val="000000"/>
              </a:solidFill>
            </a:endParaRPr>
          </a:p>
        </p:txBody>
      </p:sp>
    </p:spTree>
    <p:extLst>
      <p:ext uri="{BB962C8B-B14F-4D97-AF65-F5344CB8AC3E}">
        <p14:creationId xmlns:p14="http://schemas.microsoft.com/office/powerpoint/2010/main" val="1090195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30822"/>
            <a:ext cx="4607626" cy="731837"/>
          </a:xfrm>
        </p:spPr>
        <p:txBody>
          <a:bodyPr/>
          <a:lstStyle/>
          <a:p>
            <a:r>
              <a:rPr lang="en-US" sz="1600" dirty="0"/>
              <a:t>Basic BGP Configuration</a:t>
            </a:r>
            <a:br>
              <a:rPr lang="en-US" sz="2400" dirty="0"/>
            </a:br>
            <a:r>
              <a:rPr lang="en-US" sz="2400" dirty="0"/>
              <a:t>Configuring Basic BGP on IOS</a:t>
            </a:r>
          </a:p>
        </p:txBody>
      </p:sp>
      <p:sp>
        <p:nvSpPr>
          <p:cNvPr id="9" name="TextBox 8"/>
          <p:cNvSpPr txBox="1"/>
          <p:nvPr/>
        </p:nvSpPr>
        <p:spPr>
          <a:xfrm>
            <a:off x="244734" y="1237115"/>
            <a:ext cx="4018510" cy="2677656"/>
          </a:xfrm>
          <a:prstGeom prst="rect">
            <a:avLst/>
          </a:prstGeom>
          <a:noFill/>
        </p:spPr>
        <p:txBody>
          <a:bodyPr wrap="square" rtlCol="0">
            <a:spAutoFit/>
          </a:bodyPr>
          <a:lstStyle/>
          <a:p>
            <a:r>
              <a:rPr lang="en-US" sz="1400" b="1" dirty="0">
                <a:latin typeface="+mj-lt"/>
                <a:cs typeface="Courier New" panose="02070309020205020404" pitchFamily="49" charset="0"/>
              </a:rPr>
              <a:t>R1 (Default IPv4 Address-Family Enabled)</a:t>
            </a:r>
          </a:p>
          <a:p>
            <a:r>
              <a:rPr lang="en-US" sz="1400" dirty="0">
                <a:latin typeface="Courier New" panose="02070309020205020404" pitchFamily="49" charset="0"/>
                <a:cs typeface="Courier New" panose="02070309020205020404" pitchFamily="49" charset="0"/>
              </a:rPr>
              <a:t>router bgp 65100</a:t>
            </a:r>
          </a:p>
          <a:p>
            <a:r>
              <a:rPr lang="en-US" sz="1400" dirty="0">
                <a:latin typeface="Courier New" panose="02070309020205020404" pitchFamily="49" charset="0"/>
                <a:cs typeface="Courier New" panose="02070309020205020404" pitchFamily="49" charset="0"/>
              </a:rPr>
              <a:t>neighbor 10.12.1.2 remote-as 65200</a:t>
            </a:r>
          </a:p>
          <a:p>
            <a:endParaRPr lang="en-US" sz="1400" dirty="0">
              <a:latin typeface="Courier New" panose="02070309020205020404" pitchFamily="49" charset="0"/>
              <a:cs typeface="Courier New" panose="02070309020205020404" pitchFamily="49" charset="0"/>
            </a:endParaRPr>
          </a:p>
          <a:p>
            <a:r>
              <a:rPr lang="en-US" sz="1400" b="1" dirty="0">
                <a:latin typeface="+mj-lt"/>
                <a:cs typeface="Courier New" panose="02070309020205020404" pitchFamily="49" charset="0"/>
              </a:rPr>
              <a:t>R2 (Default IPv4 Address-Family Disabled)</a:t>
            </a:r>
          </a:p>
          <a:p>
            <a:r>
              <a:rPr lang="en-US" sz="1400" dirty="0">
                <a:latin typeface="Courier New" panose="02070309020205020404" pitchFamily="49" charset="0"/>
                <a:cs typeface="Courier New" panose="02070309020205020404" pitchFamily="49" charset="0"/>
              </a:rPr>
              <a:t>router bgp 65200</a:t>
            </a:r>
          </a:p>
          <a:p>
            <a:r>
              <a:rPr lang="en-US" sz="1400" dirty="0">
                <a:latin typeface="Courier New" panose="02070309020205020404" pitchFamily="49" charset="0"/>
                <a:cs typeface="Courier New" panose="02070309020205020404" pitchFamily="49" charset="0"/>
              </a:rPr>
              <a:t> no bgp default ipv4-unicast</a:t>
            </a:r>
          </a:p>
          <a:p>
            <a:r>
              <a:rPr lang="en-US" sz="1400" dirty="0">
                <a:latin typeface="Courier New" panose="02070309020205020404" pitchFamily="49" charset="0"/>
                <a:cs typeface="Courier New" panose="02070309020205020404" pitchFamily="49" charset="0"/>
              </a:rPr>
              <a:t>neighbor 10.12.1.1 remote-as 65100</a:t>
            </a:r>
          </a:p>
          <a:p>
            <a:r>
              <a:rPr lang="en-US" sz="1400" dirty="0">
                <a:latin typeface="Courier New" panose="02070309020205020404" pitchFamily="49" charset="0"/>
                <a:cs typeface="Courier New" panose="02070309020205020404" pitchFamily="49" charset="0"/>
              </a:rPr>
              <a:t>!</a:t>
            </a:r>
          </a:p>
          <a:p>
            <a:r>
              <a:rPr lang="en-US" sz="1400" dirty="0">
                <a:latin typeface="Courier New" panose="02070309020205020404" pitchFamily="49" charset="0"/>
                <a:cs typeface="Courier New" panose="02070309020205020404" pitchFamily="49" charset="0"/>
              </a:rPr>
              <a:t>address-family ipv4</a:t>
            </a:r>
          </a:p>
          <a:p>
            <a:r>
              <a:rPr lang="en-US" sz="1400" dirty="0">
                <a:latin typeface="Courier New" panose="02070309020205020404" pitchFamily="49" charset="0"/>
                <a:cs typeface="Courier New" panose="02070309020205020404" pitchFamily="49" charset="0"/>
              </a:rPr>
              <a:t> neighbor 10.12.1.1 activate</a:t>
            </a:r>
          </a:p>
          <a:p>
            <a:r>
              <a:rPr lang="en-US" sz="1400" dirty="0">
                <a:latin typeface="Courier New" panose="02070309020205020404" pitchFamily="49" charset="0"/>
                <a:cs typeface="Courier New" panose="02070309020205020404" pitchFamily="49" charset="0"/>
              </a:rPr>
              <a:t>exit address-family</a:t>
            </a:r>
          </a:p>
        </p:txBody>
      </p:sp>
      <p:pic>
        <p:nvPicPr>
          <p:cNvPr id="2" name="Picture 1"/>
          <p:cNvPicPr>
            <a:picLocks noChangeAspect="1"/>
          </p:cNvPicPr>
          <p:nvPr/>
        </p:nvPicPr>
        <p:blipFill>
          <a:blip r:embed="rId3"/>
          <a:stretch>
            <a:fillRect/>
          </a:stretch>
        </p:blipFill>
        <p:spPr>
          <a:xfrm>
            <a:off x="4358246" y="1578763"/>
            <a:ext cx="4597173" cy="1154639"/>
          </a:xfrm>
          <a:prstGeom prst="rect">
            <a:avLst/>
          </a:prstGeom>
        </p:spPr>
      </p:pic>
    </p:spTree>
    <p:extLst>
      <p:ext uri="{BB962C8B-B14F-4D97-AF65-F5344CB8AC3E}">
        <p14:creationId xmlns:p14="http://schemas.microsoft.com/office/powerpoint/2010/main" val="654993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30822"/>
            <a:ext cx="8345488" cy="731837"/>
          </a:xfrm>
        </p:spPr>
        <p:txBody>
          <a:bodyPr/>
          <a:lstStyle/>
          <a:p>
            <a:r>
              <a:rPr lang="en-US" sz="1600" dirty="0"/>
              <a:t>Basic BGP Configuration</a:t>
            </a:r>
            <a:br>
              <a:rPr lang="en-US" sz="2400" dirty="0"/>
            </a:br>
            <a:r>
              <a:rPr lang="en-US" sz="2400" dirty="0"/>
              <a:t>Verification of  BGP Sessions</a:t>
            </a:r>
          </a:p>
        </p:txBody>
      </p:sp>
      <p:sp>
        <p:nvSpPr>
          <p:cNvPr id="5" name="TextBox 4"/>
          <p:cNvSpPr txBox="1"/>
          <p:nvPr/>
        </p:nvSpPr>
        <p:spPr>
          <a:xfrm>
            <a:off x="197963" y="904973"/>
            <a:ext cx="8710367" cy="923330"/>
          </a:xfrm>
          <a:prstGeom prst="rect">
            <a:avLst/>
          </a:prstGeom>
          <a:noFill/>
        </p:spPr>
        <p:txBody>
          <a:bodyPr wrap="square" rtlCol="0">
            <a:spAutoFit/>
          </a:bodyPr>
          <a:lstStyle/>
          <a:p>
            <a:pPr marL="285750" indent="-285750">
              <a:buFont typeface="Arial" panose="020B0604020202020204" pitchFamily="34" charset="0"/>
              <a:buChar char="•"/>
            </a:pPr>
            <a:r>
              <a:rPr lang="en-US" dirty="0"/>
              <a:t>The BGP session is verified with the command </a:t>
            </a:r>
            <a:r>
              <a:rPr lang="en-US" b="1" dirty="0">
                <a:latin typeface="Arial" panose="020B0604020202020204" pitchFamily="34" charset="0"/>
                <a:cs typeface="Arial" panose="020B0604020202020204" pitchFamily="34" charset="0"/>
              </a:rPr>
              <a:t>show bgp </a:t>
            </a:r>
            <a:r>
              <a:rPr lang="en-US" i="1" dirty="0">
                <a:latin typeface="Arial" panose="020B0604020202020204" pitchFamily="34" charset="0"/>
                <a:cs typeface="Arial" panose="020B0604020202020204" pitchFamily="34" charset="0"/>
              </a:rPr>
              <a:t>afi safi </a:t>
            </a:r>
            <a:r>
              <a:rPr lang="en-US" b="1" dirty="0">
                <a:latin typeface="Arial" panose="020B0604020202020204" pitchFamily="34" charset="0"/>
                <a:cs typeface="Arial" panose="020B0604020202020204" pitchFamily="34" charset="0"/>
              </a:rPr>
              <a:t>summary</a:t>
            </a:r>
            <a:r>
              <a:rPr lang="en-US" b="1" dirty="0">
                <a:latin typeface="Courier New" panose="02070309020205020404" pitchFamily="49" charset="0"/>
                <a:cs typeface="Courier New" panose="02070309020205020404" pitchFamily="49" charset="0"/>
              </a:rPr>
              <a:t>.</a:t>
            </a:r>
          </a:p>
          <a:p>
            <a:pPr marL="285750" indent="-285750">
              <a:buFont typeface="Arial" panose="020B0604020202020204" pitchFamily="34" charset="0"/>
              <a:buChar char="•"/>
            </a:pPr>
            <a:r>
              <a:rPr lang="en-US" dirty="0">
                <a:latin typeface="+mj-lt"/>
                <a:cs typeface="Courier New" panose="02070309020205020404" pitchFamily="49" charset="0"/>
              </a:rPr>
              <a:t>Earlier commands, such as </a:t>
            </a:r>
            <a:r>
              <a:rPr lang="en-US" b="1" dirty="0">
                <a:latin typeface="+mn-lt"/>
                <a:cs typeface="Courier New" panose="02070309020205020404" pitchFamily="49" charset="0"/>
              </a:rPr>
              <a:t>show ip bgp summary</a:t>
            </a:r>
            <a:r>
              <a:rPr lang="en-US" dirty="0">
                <a:latin typeface="+mj-lt"/>
                <a:cs typeface="Courier New" panose="02070309020205020404" pitchFamily="49" charset="0"/>
              </a:rPr>
              <a:t>, came out before MBGP and do not provide </a:t>
            </a:r>
            <a:r>
              <a:rPr lang="en-US" dirty="0"/>
              <a:t>a structure for the current multiprotocol capabilities within BGP.</a:t>
            </a:r>
            <a:endParaRPr lang="en-US" dirty="0">
              <a:latin typeface="+mj-lt"/>
              <a:cs typeface="Courier New" panose="02070309020205020404" pitchFamily="49" charset="0"/>
            </a:endParaRPr>
          </a:p>
        </p:txBody>
      </p:sp>
      <p:pic>
        <p:nvPicPr>
          <p:cNvPr id="2" name="Picture 1"/>
          <p:cNvPicPr>
            <a:picLocks noChangeAspect="1"/>
          </p:cNvPicPr>
          <p:nvPr/>
        </p:nvPicPr>
        <p:blipFill>
          <a:blip r:embed="rId3"/>
          <a:stretch>
            <a:fillRect/>
          </a:stretch>
        </p:blipFill>
        <p:spPr>
          <a:xfrm>
            <a:off x="681437" y="2483389"/>
            <a:ext cx="7867638" cy="2029486"/>
          </a:xfrm>
          <a:prstGeom prst="rect">
            <a:avLst/>
          </a:prstGeom>
        </p:spPr>
      </p:pic>
    </p:spTree>
    <p:extLst>
      <p:ext uri="{BB962C8B-B14F-4D97-AF65-F5344CB8AC3E}">
        <p14:creationId xmlns:p14="http://schemas.microsoft.com/office/powerpoint/2010/main" val="926979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71701"/>
            <a:ext cx="8345488" cy="731837"/>
          </a:xfrm>
        </p:spPr>
        <p:txBody>
          <a:bodyPr/>
          <a:lstStyle/>
          <a:p>
            <a:r>
              <a:rPr lang="en-US" sz="1600" dirty="0"/>
              <a:t>Basic BGP Configuration</a:t>
            </a:r>
            <a:br>
              <a:rPr lang="en-US" sz="2400" dirty="0"/>
            </a:br>
            <a:r>
              <a:rPr lang="en-US" sz="2400" dirty="0"/>
              <a:t>Verification of BGP Sessions (Cont.)</a:t>
            </a:r>
          </a:p>
        </p:txBody>
      </p:sp>
      <p:sp>
        <p:nvSpPr>
          <p:cNvPr id="8" name="TextBox 7"/>
          <p:cNvSpPr txBox="1"/>
          <p:nvPr/>
        </p:nvSpPr>
        <p:spPr>
          <a:xfrm>
            <a:off x="1571896" y="4672438"/>
            <a:ext cx="3561809" cy="369332"/>
          </a:xfrm>
          <a:prstGeom prst="rect">
            <a:avLst/>
          </a:prstGeom>
          <a:noFill/>
        </p:spPr>
        <p:txBody>
          <a:bodyPr wrap="none" rtlCol="0">
            <a:spAutoFit/>
          </a:bodyPr>
          <a:lstStyle/>
          <a:p>
            <a:r>
              <a:rPr lang="en-US" b="1" dirty="0"/>
              <a:t>Table 11-3 </a:t>
            </a:r>
            <a:r>
              <a:rPr lang="en-US" dirty="0"/>
              <a:t>BGP Summary Fields</a:t>
            </a:r>
          </a:p>
        </p:txBody>
      </p:sp>
      <p:graphicFrame>
        <p:nvGraphicFramePr>
          <p:cNvPr id="2" name="Table 3">
            <a:extLst>
              <a:ext uri="{FF2B5EF4-FFF2-40B4-BE49-F238E27FC236}">
                <a16:creationId xmlns:a16="http://schemas.microsoft.com/office/drawing/2014/main" id="{B77498A6-6C60-4377-A8DC-525D442AC95B}"/>
              </a:ext>
            </a:extLst>
          </p:cNvPr>
          <p:cNvGraphicFramePr>
            <a:graphicFrameLocks noGrp="1"/>
          </p:cNvGraphicFramePr>
          <p:nvPr>
            <p:extLst>
              <p:ext uri="{D42A27DB-BD31-4B8C-83A1-F6EECF244321}">
                <p14:modId xmlns:p14="http://schemas.microsoft.com/office/powerpoint/2010/main" val="3718410348"/>
              </p:ext>
            </p:extLst>
          </p:nvPr>
        </p:nvGraphicFramePr>
        <p:xfrm>
          <a:off x="147782" y="692726"/>
          <a:ext cx="8894617" cy="3998210"/>
        </p:xfrm>
        <a:graphic>
          <a:graphicData uri="http://schemas.openxmlformats.org/drawingml/2006/table">
            <a:tbl>
              <a:tblPr firstRow="1" bandRow="1">
                <a:tableStyleId>{5C22544A-7EE6-4342-B048-85BDC9FD1C3A}</a:tableStyleId>
              </a:tblPr>
              <a:tblGrid>
                <a:gridCol w="2224926">
                  <a:extLst>
                    <a:ext uri="{9D8B030D-6E8A-4147-A177-3AD203B41FA5}">
                      <a16:colId xmlns:a16="http://schemas.microsoft.com/office/drawing/2014/main" val="1631546000"/>
                    </a:ext>
                  </a:extLst>
                </a:gridCol>
                <a:gridCol w="6669691">
                  <a:extLst>
                    <a:ext uri="{9D8B030D-6E8A-4147-A177-3AD203B41FA5}">
                      <a16:colId xmlns:a16="http://schemas.microsoft.com/office/drawing/2014/main" val="3824166238"/>
                    </a:ext>
                  </a:extLst>
                </a:gridCol>
              </a:tblGrid>
              <a:tr h="348005">
                <a:tc>
                  <a:txBody>
                    <a:bodyPr/>
                    <a:lstStyle/>
                    <a:p>
                      <a:r>
                        <a:rPr lang="en-US" dirty="0"/>
                        <a:t>Field</a:t>
                      </a:r>
                    </a:p>
                  </a:txBody>
                  <a:tcPr/>
                </a:tc>
                <a:tc>
                  <a:txBody>
                    <a:bodyPr/>
                    <a:lstStyle/>
                    <a:p>
                      <a:r>
                        <a:rPr lang="en-US" dirty="0"/>
                        <a:t>Description</a:t>
                      </a:r>
                    </a:p>
                  </a:txBody>
                  <a:tcPr/>
                </a:tc>
                <a:extLst>
                  <a:ext uri="{0D108BD9-81ED-4DB2-BD59-A6C34878D82A}">
                    <a16:rowId xmlns:a16="http://schemas.microsoft.com/office/drawing/2014/main" val="1489799039"/>
                  </a:ext>
                </a:extLst>
              </a:tr>
              <a:tr h="348005">
                <a:tc>
                  <a:txBody>
                    <a:bodyPr/>
                    <a:lstStyle/>
                    <a:p>
                      <a:r>
                        <a:rPr lang="en-US" sz="1400" dirty="0"/>
                        <a:t>Neighbor</a:t>
                      </a:r>
                    </a:p>
                  </a:txBody>
                  <a:tcPr/>
                </a:tc>
                <a:tc>
                  <a:txBody>
                    <a:bodyPr/>
                    <a:lstStyle/>
                    <a:p>
                      <a:r>
                        <a:rPr lang="en-US" sz="1400" dirty="0"/>
                        <a:t>IP address of the BGP peer</a:t>
                      </a:r>
                    </a:p>
                  </a:txBody>
                  <a:tcPr/>
                </a:tc>
                <a:extLst>
                  <a:ext uri="{0D108BD9-81ED-4DB2-BD59-A6C34878D82A}">
                    <a16:rowId xmlns:a16="http://schemas.microsoft.com/office/drawing/2014/main" val="703785323"/>
                  </a:ext>
                </a:extLst>
              </a:tr>
              <a:tr h="348005">
                <a:tc>
                  <a:txBody>
                    <a:bodyPr/>
                    <a:lstStyle/>
                    <a:p>
                      <a:r>
                        <a:rPr lang="en-US" sz="1400" dirty="0"/>
                        <a:t>V</a:t>
                      </a:r>
                    </a:p>
                  </a:txBody>
                  <a:tcPr/>
                </a:tc>
                <a:tc>
                  <a:txBody>
                    <a:bodyPr/>
                    <a:lstStyle/>
                    <a:p>
                      <a:r>
                        <a:rPr lang="en-US" sz="1400" dirty="0"/>
                        <a:t>BGP version spoken by the BGP peer</a:t>
                      </a:r>
                    </a:p>
                  </a:txBody>
                  <a:tcPr/>
                </a:tc>
                <a:extLst>
                  <a:ext uri="{0D108BD9-81ED-4DB2-BD59-A6C34878D82A}">
                    <a16:rowId xmlns:a16="http://schemas.microsoft.com/office/drawing/2014/main" val="2951348379"/>
                  </a:ext>
                </a:extLst>
              </a:tr>
              <a:tr h="348005">
                <a:tc>
                  <a:txBody>
                    <a:bodyPr/>
                    <a:lstStyle/>
                    <a:p>
                      <a:r>
                        <a:rPr lang="en-US" sz="1400" dirty="0"/>
                        <a:t>AS</a:t>
                      </a:r>
                    </a:p>
                  </a:txBody>
                  <a:tcPr/>
                </a:tc>
                <a:tc>
                  <a:txBody>
                    <a:bodyPr/>
                    <a:lstStyle/>
                    <a:p>
                      <a:r>
                        <a:rPr lang="en-US" sz="1400" dirty="0"/>
                        <a:t>Autonomous system number of the BGP peer</a:t>
                      </a:r>
                    </a:p>
                  </a:txBody>
                  <a:tcPr/>
                </a:tc>
                <a:extLst>
                  <a:ext uri="{0D108BD9-81ED-4DB2-BD59-A6C34878D82A}">
                    <a16:rowId xmlns:a16="http://schemas.microsoft.com/office/drawing/2014/main" val="235637743"/>
                  </a:ext>
                </a:extLst>
              </a:tr>
              <a:tr h="348005">
                <a:tc>
                  <a:txBody>
                    <a:bodyPr/>
                    <a:lstStyle/>
                    <a:p>
                      <a:r>
                        <a:rPr lang="en-US" sz="1400" dirty="0" err="1"/>
                        <a:t>MsgRcvd</a:t>
                      </a:r>
                      <a:endParaRPr lang="en-US" sz="1400" dirty="0"/>
                    </a:p>
                  </a:txBody>
                  <a:tcPr/>
                </a:tc>
                <a:tc>
                  <a:txBody>
                    <a:bodyPr/>
                    <a:lstStyle/>
                    <a:p>
                      <a:r>
                        <a:rPr lang="en-US" sz="1400" dirty="0"/>
                        <a:t>Count of messages received from the BGP peer</a:t>
                      </a:r>
                    </a:p>
                  </a:txBody>
                  <a:tcPr/>
                </a:tc>
                <a:extLst>
                  <a:ext uri="{0D108BD9-81ED-4DB2-BD59-A6C34878D82A}">
                    <a16:rowId xmlns:a16="http://schemas.microsoft.com/office/drawing/2014/main" val="1204061691"/>
                  </a:ext>
                </a:extLst>
              </a:tr>
              <a:tr h="348005">
                <a:tc>
                  <a:txBody>
                    <a:bodyPr/>
                    <a:lstStyle/>
                    <a:p>
                      <a:r>
                        <a:rPr lang="en-US" sz="1400" dirty="0" err="1"/>
                        <a:t>MsgSent</a:t>
                      </a:r>
                      <a:endParaRPr lang="en-US" sz="1400" dirty="0"/>
                    </a:p>
                  </a:txBody>
                  <a:tcPr/>
                </a:tc>
                <a:tc>
                  <a:txBody>
                    <a:bodyPr/>
                    <a:lstStyle/>
                    <a:p>
                      <a:r>
                        <a:rPr lang="en-US" sz="1400" dirty="0"/>
                        <a:t>Count of messages sent to the BGP peer</a:t>
                      </a:r>
                    </a:p>
                  </a:txBody>
                  <a:tcPr/>
                </a:tc>
                <a:extLst>
                  <a:ext uri="{0D108BD9-81ED-4DB2-BD59-A6C34878D82A}">
                    <a16:rowId xmlns:a16="http://schemas.microsoft.com/office/drawing/2014/main" val="2761896280"/>
                  </a:ext>
                </a:extLst>
              </a:tr>
              <a:tr h="348005">
                <a:tc>
                  <a:txBody>
                    <a:bodyPr/>
                    <a:lstStyle/>
                    <a:p>
                      <a:r>
                        <a:rPr lang="en-US" sz="1400" dirty="0" err="1"/>
                        <a:t>TblVer</a:t>
                      </a:r>
                      <a:endParaRPr lang="en-US" sz="1400" dirty="0"/>
                    </a:p>
                  </a:txBody>
                  <a:tcPr/>
                </a:tc>
                <a:tc>
                  <a:txBody>
                    <a:bodyPr/>
                    <a:lstStyle/>
                    <a:p>
                      <a:r>
                        <a:rPr lang="en-US" sz="1400" dirty="0"/>
                        <a:t>Last version of the BGP database sent to the peer</a:t>
                      </a:r>
                    </a:p>
                  </a:txBody>
                  <a:tcPr/>
                </a:tc>
                <a:extLst>
                  <a:ext uri="{0D108BD9-81ED-4DB2-BD59-A6C34878D82A}">
                    <a16:rowId xmlns:a16="http://schemas.microsoft.com/office/drawing/2014/main" val="3898007730"/>
                  </a:ext>
                </a:extLst>
              </a:tr>
              <a:tr h="348005">
                <a:tc>
                  <a:txBody>
                    <a:bodyPr/>
                    <a:lstStyle/>
                    <a:p>
                      <a:r>
                        <a:rPr lang="en-US" sz="1400" dirty="0" err="1"/>
                        <a:t>InQ</a:t>
                      </a:r>
                      <a:endParaRPr lang="en-US" sz="1400" dirty="0"/>
                    </a:p>
                  </a:txBody>
                  <a:tcPr/>
                </a:tc>
                <a:tc>
                  <a:txBody>
                    <a:bodyPr/>
                    <a:lstStyle/>
                    <a:p>
                      <a:r>
                        <a:rPr lang="en-US" sz="1400" dirty="0"/>
                        <a:t>Number of messages queued to be processed by the peer</a:t>
                      </a:r>
                    </a:p>
                  </a:txBody>
                  <a:tcPr/>
                </a:tc>
                <a:extLst>
                  <a:ext uri="{0D108BD9-81ED-4DB2-BD59-A6C34878D82A}">
                    <a16:rowId xmlns:a16="http://schemas.microsoft.com/office/drawing/2014/main" val="3428303274"/>
                  </a:ext>
                </a:extLst>
              </a:tr>
              <a:tr h="348005">
                <a:tc>
                  <a:txBody>
                    <a:bodyPr/>
                    <a:lstStyle/>
                    <a:p>
                      <a:r>
                        <a:rPr lang="en-US" sz="1400" dirty="0" err="1"/>
                        <a:t>OutQ</a:t>
                      </a:r>
                      <a:endParaRPr lang="en-US" sz="1400" dirty="0"/>
                    </a:p>
                  </a:txBody>
                  <a:tcPr/>
                </a:tc>
                <a:tc>
                  <a:txBody>
                    <a:bodyPr/>
                    <a:lstStyle/>
                    <a:p>
                      <a:r>
                        <a:rPr lang="en-US" sz="1400" dirty="0"/>
                        <a:t>Number of messages queued to be sent to the peer</a:t>
                      </a:r>
                    </a:p>
                  </a:txBody>
                  <a:tcPr/>
                </a:tc>
                <a:extLst>
                  <a:ext uri="{0D108BD9-81ED-4DB2-BD59-A6C34878D82A}">
                    <a16:rowId xmlns:a16="http://schemas.microsoft.com/office/drawing/2014/main" val="879562908"/>
                  </a:ext>
                </a:extLst>
              </a:tr>
              <a:tr h="445405">
                <a:tc>
                  <a:txBody>
                    <a:bodyPr/>
                    <a:lstStyle/>
                    <a:p>
                      <a:r>
                        <a:rPr lang="en-US" sz="1400" dirty="0"/>
                        <a:t>Up/Down</a:t>
                      </a:r>
                    </a:p>
                  </a:txBody>
                  <a:tcPr/>
                </a:tc>
                <a:tc>
                  <a:txBody>
                    <a:bodyPr/>
                    <a:lstStyle/>
                    <a:p>
                      <a:r>
                        <a:rPr lang="en-US" sz="1400" dirty="0"/>
                        <a:t>Length of time the BGP session is established or the current status if the session is not in an established state</a:t>
                      </a:r>
                    </a:p>
                  </a:txBody>
                  <a:tcPr/>
                </a:tc>
                <a:extLst>
                  <a:ext uri="{0D108BD9-81ED-4DB2-BD59-A6C34878D82A}">
                    <a16:rowId xmlns:a16="http://schemas.microsoft.com/office/drawing/2014/main" val="3984352748"/>
                  </a:ext>
                </a:extLst>
              </a:tr>
              <a:tr h="348005">
                <a:tc>
                  <a:txBody>
                    <a:bodyPr/>
                    <a:lstStyle/>
                    <a:p>
                      <a:r>
                        <a:rPr lang="en-US" sz="1400" dirty="0"/>
                        <a:t>State/</a:t>
                      </a:r>
                      <a:r>
                        <a:rPr lang="en-US" sz="1400" dirty="0" err="1"/>
                        <a:t>PfxRcd</a:t>
                      </a:r>
                      <a:endParaRPr lang="en-US" sz="1400" dirty="0"/>
                    </a:p>
                  </a:txBody>
                  <a:tcPr/>
                </a:tc>
                <a:tc>
                  <a:txBody>
                    <a:bodyPr/>
                    <a:lstStyle/>
                    <a:p>
                      <a:r>
                        <a:rPr lang="en-US" sz="1400" dirty="0"/>
                        <a:t>Current state of the BGP peer or the number of prefixes received from the peer</a:t>
                      </a:r>
                    </a:p>
                  </a:txBody>
                  <a:tcPr/>
                </a:tc>
                <a:extLst>
                  <a:ext uri="{0D108BD9-81ED-4DB2-BD59-A6C34878D82A}">
                    <a16:rowId xmlns:a16="http://schemas.microsoft.com/office/drawing/2014/main" val="2716846226"/>
                  </a:ext>
                </a:extLst>
              </a:tr>
            </a:tbl>
          </a:graphicData>
        </a:graphic>
      </p:graphicFrame>
    </p:spTree>
    <p:extLst>
      <p:ext uri="{BB962C8B-B14F-4D97-AF65-F5344CB8AC3E}">
        <p14:creationId xmlns:p14="http://schemas.microsoft.com/office/powerpoint/2010/main" val="3987704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71701"/>
            <a:ext cx="8345488" cy="731837"/>
          </a:xfrm>
        </p:spPr>
        <p:txBody>
          <a:bodyPr/>
          <a:lstStyle/>
          <a:p>
            <a:r>
              <a:rPr lang="en-US" sz="1600" dirty="0"/>
              <a:t>Basic BGP Configuration</a:t>
            </a:r>
            <a:br>
              <a:rPr lang="en-US" sz="2400" dirty="0"/>
            </a:br>
            <a:r>
              <a:rPr lang="en-US" sz="2400" dirty="0"/>
              <a:t>Prefix Advertisement</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143838" y="803538"/>
            <a:ext cx="8856324" cy="3803026"/>
          </a:xfrm>
        </p:spPr>
        <p:txBody>
          <a:bodyPr/>
          <a:lstStyle/>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dirty="0">
                <a:solidFill>
                  <a:schemeClr val="tx1">
                    <a:lumMod val="50000"/>
                  </a:schemeClr>
                </a:solidFill>
              </a:rPr>
              <a:t>BGP network</a:t>
            </a:r>
            <a:r>
              <a:rPr lang="en-US" b="1" dirty="0">
                <a:solidFill>
                  <a:schemeClr val="tx1">
                    <a:lumMod val="50000"/>
                  </a:schemeClr>
                </a:solidFill>
              </a:rPr>
              <a:t> </a:t>
            </a:r>
            <a:r>
              <a:rPr lang="en-US" dirty="0">
                <a:solidFill>
                  <a:schemeClr val="tx1">
                    <a:lumMod val="50000"/>
                  </a:schemeClr>
                </a:solidFill>
              </a:rPr>
              <a:t>statements do not enable BGP for a specific interface; instead, they identify specific network prefixes to be installed into the BGP table, known as the Loc-RIB table.</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dirty="0">
                <a:solidFill>
                  <a:schemeClr val="tx1">
                    <a:lumMod val="50000"/>
                  </a:schemeClr>
                </a:solidFill>
              </a:rPr>
              <a:t>As the BGP prefix is installed into the Loc-RIB table, the following BGP PAs are set, depending on the RIB prefix type:</a:t>
            </a:r>
          </a:p>
          <a:p>
            <a:pPr marL="574735" lvl="4" indent="-285750">
              <a:spcAft>
                <a:spcPts val="600"/>
              </a:spcAft>
              <a:buSzPct val="90000"/>
              <a:buFont typeface="Arial" panose="020B0604020202020204" pitchFamily="34" charset="0"/>
              <a:buChar char="•"/>
            </a:pPr>
            <a:r>
              <a:rPr lang="en-US" sz="1800" b="1" dirty="0">
                <a:solidFill>
                  <a:schemeClr val="tx1">
                    <a:lumMod val="50000"/>
                  </a:schemeClr>
                </a:solidFill>
              </a:rPr>
              <a:t>Connected network -</a:t>
            </a:r>
            <a:r>
              <a:rPr lang="en-US" sz="1800" dirty="0">
                <a:solidFill>
                  <a:schemeClr val="tx1">
                    <a:lumMod val="50000"/>
                  </a:schemeClr>
                </a:solidFill>
              </a:rPr>
              <a:t> The next-hop BGP attribute is set to 0.0.0.0, the BGP origin attribute is set to i (IGP), and the BGP weight is set to 32,768.</a:t>
            </a:r>
          </a:p>
          <a:p>
            <a:pPr marL="574735" lvl="4" indent="-285750">
              <a:spcAft>
                <a:spcPts val="600"/>
              </a:spcAft>
              <a:buSzPct val="90000"/>
              <a:buFont typeface="Arial" panose="020B0604020202020204" pitchFamily="34" charset="0"/>
              <a:buChar char="•"/>
            </a:pPr>
            <a:r>
              <a:rPr lang="en-US" sz="1800" b="1" dirty="0">
                <a:solidFill>
                  <a:schemeClr val="tx1">
                    <a:lumMod val="50000"/>
                  </a:schemeClr>
                </a:solidFill>
              </a:rPr>
              <a:t>Static route or routing protocol -</a:t>
            </a:r>
            <a:r>
              <a:rPr lang="en-US" sz="1800" dirty="0">
                <a:solidFill>
                  <a:schemeClr val="tx1">
                    <a:lumMod val="50000"/>
                  </a:schemeClr>
                </a:solidFill>
              </a:rPr>
              <a:t> The next-hop BGP attribute is set to the next-hop IP address in the RIB, the BGP origin attribute is set to i (IGP), the BGP weight is set to 32,768, and the MED is set to the IGP metric.</a:t>
            </a:r>
          </a:p>
          <a:p>
            <a:pPr marL="285750" indent="-285750" algn="l" defTabSz="684213" fontAlgn="base">
              <a:spcBef>
                <a:spcPts val="600"/>
              </a:spcBef>
              <a:spcAft>
                <a:spcPts val="600"/>
              </a:spcAft>
              <a:buClr>
                <a:schemeClr val="tx2"/>
              </a:buClr>
              <a:buSzPct val="90000"/>
              <a:buFont typeface="Arial" panose="020B0604020202020204" pitchFamily="34" charset="0"/>
              <a:buChar char="•"/>
            </a:pPr>
            <a:endParaRPr lang="en-US" dirty="0">
              <a:solidFill>
                <a:schemeClr val="tx1">
                  <a:lumMod val="50000"/>
                </a:schemeClr>
              </a:solidFill>
            </a:endParaRPr>
          </a:p>
          <a:p>
            <a:pPr marL="285750" indent="-285750" algn="l" defTabSz="684213" fontAlgn="base">
              <a:spcBef>
                <a:spcPts val="600"/>
              </a:spcBef>
              <a:spcAft>
                <a:spcPts val="600"/>
              </a:spcAft>
              <a:buClr>
                <a:schemeClr val="tx2"/>
              </a:buClr>
              <a:buSzPct val="90000"/>
              <a:buFont typeface="Arial" panose="020B0604020202020204" pitchFamily="34" charset="0"/>
              <a:buChar char="•"/>
            </a:pPr>
            <a:endParaRPr lang="en-US" sz="1500" dirty="0">
              <a:solidFill>
                <a:schemeClr val="tx1"/>
              </a:solidFill>
            </a:endParaRPr>
          </a:p>
        </p:txBody>
      </p:sp>
    </p:spTree>
    <p:extLst>
      <p:ext uri="{BB962C8B-B14F-4D97-AF65-F5344CB8AC3E}">
        <p14:creationId xmlns:p14="http://schemas.microsoft.com/office/powerpoint/2010/main" val="1441039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C02AA8F8-1E43-384B-8982-C0BB94049B5C}"/>
              </a:ext>
            </a:extLst>
          </p:cNvPr>
          <p:cNvSpPr>
            <a:spLocks noGrp="1"/>
          </p:cNvSpPr>
          <p:nvPr>
            <p:ph type="title"/>
          </p:nvPr>
        </p:nvSpPr>
        <p:spPr>
          <a:xfrm>
            <a:off x="0" y="44461"/>
            <a:ext cx="8345488" cy="731837"/>
          </a:xfrm>
        </p:spPr>
        <p:txBody>
          <a:bodyPr/>
          <a:lstStyle/>
          <a:p>
            <a:r>
              <a:rPr lang="en-US" sz="1600" dirty="0"/>
              <a:t>Basic BGP Configuration</a:t>
            </a:r>
            <a:br>
              <a:rPr lang="en-US" sz="2400" dirty="0"/>
            </a:br>
            <a:r>
              <a:rPr lang="en-US" sz="2400" dirty="0"/>
              <a:t>Prefix Advertisement (Cont.)</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0" y="636999"/>
            <a:ext cx="9141847" cy="2323018"/>
          </a:xfrm>
        </p:spPr>
        <p:txBody>
          <a:bodyPr/>
          <a:lstStyle/>
          <a:p>
            <a:pPr indent="0" algn="l">
              <a:spcBef>
                <a:spcPts val="0"/>
              </a:spcBef>
            </a:pPr>
            <a:r>
              <a:rPr lang="en-US" dirty="0">
                <a:solidFill>
                  <a:schemeClr val="tx1"/>
                </a:solidFill>
              </a:rPr>
              <a:t>All routes in the Loc-RIB table use the following process for advertisement to BGP peers:</a:t>
            </a:r>
          </a:p>
          <a:p>
            <a:pPr algn="l"/>
            <a:r>
              <a:rPr lang="en-US" sz="1600" b="1" dirty="0">
                <a:solidFill>
                  <a:schemeClr val="tx1"/>
                </a:solidFill>
              </a:rPr>
              <a:t>Step 1. </a:t>
            </a:r>
            <a:r>
              <a:rPr lang="en-US" sz="1600" dirty="0">
                <a:solidFill>
                  <a:schemeClr val="tx1"/>
                </a:solidFill>
              </a:rPr>
              <a:t>Pass a validity check. Verify that the NRLI is valid and that the next-hop address is resolvable in the global RIB. If the NRLI fails, the NLRI remains but does not process further.</a:t>
            </a:r>
          </a:p>
          <a:p>
            <a:pPr algn="l"/>
            <a:r>
              <a:rPr lang="en-US" sz="1600" b="1" dirty="0">
                <a:solidFill>
                  <a:schemeClr val="tx1"/>
                </a:solidFill>
              </a:rPr>
              <a:t>Step 2. </a:t>
            </a:r>
            <a:r>
              <a:rPr lang="en-US" sz="1600" dirty="0">
                <a:solidFill>
                  <a:schemeClr val="tx1"/>
                </a:solidFill>
              </a:rPr>
              <a:t>Process outbound neighbor route policies. After processing, if a route was not denied by the outbound policies, the route is maintained in the </a:t>
            </a:r>
            <a:r>
              <a:rPr lang="en-US" sz="1600" dirty="0" err="1">
                <a:solidFill>
                  <a:schemeClr val="tx1"/>
                </a:solidFill>
              </a:rPr>
              <a:t>Adj</a:t>
            </a:r>
            <a:r>
              <a:rPr lang="en-US" sz="1600" dirty="0">
                <a:solidFill>
                  <a:schemeClr val="tx1"/>
                </a:solidFill>
              </a:rPr>
              <a:t>-RIB-Out table for later reference.</a:t>
            </a:r>
          </a:p>
          <a:p>
            <a:pPr algn="l"/>
            <a:r>
              <a:rPr lang="en-US" sz="1600" b="1" dirty="0">
                <a:solidFill>
                  <a:schemeClr val="tx1"/>
                </a:solidFill>
              </a:rPr>
              <a:t>Step 3. </a:t>
            </a:r>
            <a:r>
              <a:rPr lang="en-US" sz="1600" dirty="0">
                <a:solidFill>
                  <a:schemeClr val="tx1"/>
                </a:solidFill>
              </a:rPr>
              <a:t>Advertise the NLRI to BGP peers. If the NLRI’s next-hop BGP PA is 0.0.0.0, then the next-hop address is changed to the IP address of the BGP session.</a:t>
            </a:r>
          </a:p>
          <a:p>
            <a:pPr marL="285750" indent="-285750" algn="l">
              <a:buFont typeface="Arial" panose="020B0604020202020204" pitchFamily="34" charset="0"/>
              <a:buChar char="•"/>
            </a:pPr>
            <a:endParaRPr lang="en-US" sz="1500" dirty="0">
              <a:solidFill>
                <a:schemeClr val="tx1"/>
              </a:solidFill>
            </a:endParaRPr>
          </a:p>
        </p:txBody>
      </p:sp>
      <p:pic>
        <p:nvPicPr>
          <p:cNvPr id="2" name="Picture 1"/>
          <p:cNvPicPr>
            <a:picLocks noChangeAspect="1"/>
          </p:cNvPicPr>
          <p:nvPr/>
        </p:nvPicPr>
        <p:blipFill>
          <a:blip r:embed="rId3"/>
          <a:stretch>
            <a:fillRect/>
          </a:stretch>
        </p:blipFill>
        <p:spPr>
          <a:xfrm>
            <a:off x="2222380" y="2960017"/>
            <a:ext cx="4697086" cy="1674613"/>
          </a:xfrm>
          <a:prstGeom prst="rect">
            <a:avLst/>
          </a:prstGeom>
        </p:spPr>
      </p:pic>
    </p:spTree>
    <p:extLst>
      <p:ext uri="{BB962C8B-B14F-4D97-AF65-F5344CB8AC3E}">
        <p14:creationId xmlns:p14="http://schemas.microsoft.com/office/powerpoint/2010/main" val="2401609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71701"/>
            <a:ext cx="8345488" cy="731837"/>
          </a:xfrm>
        </p:spPr>
        <p:txBody>
          <a:bodyPr/>
          <a:lstStyle/>
          <a:p>
            <a:r>
              <a:rPr lang="en-US" sz="1600" dirty="0"/>
              <a:t>Basic BGP Configuration</a:t>
            </a:r>
            <a:br>
              <a:rPr lang="en-US" sz="2400" dirty="0"/>
            </a:br>
            <a:r>
              <a:rPr lang="en-US" sz="2400" dirty="0"/>
              <a:t>Prefix Advertisement (Cont.)</a:t>
            </a:r>
          </a:p>
        </p:txBody>
      </p:sp>
      <p:sp>
        <p:nvSpPr>
          <p:cNvPr id="8" name="Rectangle 7"/>
          <p:cNvSpPr/>
          <p:nvPr/>
        </p:nvSpPr>
        <p:spPr>
          <a:xfrm>
            <a:off x="1979628" y="2459583"/>
            <a:ext cx="4892511" cy="2215299"/>
          </a:xfrm>
          <a:prstGeom prst="rect">
            <a:avLst/>
          </a:prstGeom>
          <a:no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p:cNvSpPr txBox="1"/>
          <p:nvPr/>
        </p:nvSpPr>
        <p:spPr>
          <a:xfrm>
            <a:off x="2111604" y="2620652"/>
            <a:ext cx="4694549" cy="1938992"/>
          </a:xfrm>
          <a:prstGeom prst="rect">
            <a:avLst/>
          </a:prstGeom>
          <a:noFill/>
        </p:spPr>
        <p:txBody>
          <a:bodyPr wrap="square" rtlCol="0">
            <a:spAutoFit/>
          </a:bodyPr>
          <a:lstStyle/>
          <a:p>
            <a:r>
              <a:rPr lang="en-US" sz="1200" b="1" dirty="0">
                <a:latin typeface="Courier New" panose="02070309020205020404" pitchFamily="49" charset="0"/>
                <a:cs typeface="Courier New" panose="02070309020205020404" pitchFamily="49" charset="0"/>
              </a:rPr>
              <a:t>router bgp 65200</a:t>
            </a:r>
          </a:p>
          <a:p>
            <a:r>
              <a:rPr lang="en-US" sz="1200" b="1" dirty="0">
                <a:latin typeface="Courier New" panose="02070309020205020404" pitchFamily="49" charset="0"/>
                <a:cs typeface="Courier New" panose="02070309020205020404" pitchFamily="49" charset="0"/>
              </a:rPr>
              <a:t> bgp log-neighbor-changes</a:t>
            </a:r>
          </a:p>
          <a:p>
            <a:r>
              <a:rPr lang="en-US" sz="1200" b="1" dirty="0">
                <a:latin typeface="Courier New" panose="02070309020205020404" pitchFamily="49" charset="0"/>
                <a:cs typeface="Courier New" panose="02070309020205020404" pitchFamily="49" charset="0"/>
              </a:rPr>
              <a:t> no bgp default ipv4-unicast</a:t>
            </a:r>
          </a:p>
          <a:p>
            <a:r>
              <a:rPr lang="en-US" sz="1200" b="1" dirty="0">
                <a:latin typeface="Courier New" panose="02070309020205020404" pitchFamily="49" charset="0"/>
                <a:cs typeface="Courier New" panose="02070309020205020404" pitchFamily="49" charset="0"/>
              </a:rPr>
              <a:t> neighbor 10.12.1.1 remote-as 65100</a:t>
            </a:r>
          </a:p>
          <a:p>
            <a:r>
              <a:rPr lang="en-US" sz="1200" b="1" dirty="0">
                <a:latin typeface="Courier New" panose="02070309020205020404" pitchFamily="49" charset="0"/>
                <a:cs typeface="Courier New" panose="02070309020205020404" pitchFamily="49" charset="0"/>
              </a:rPr>
              <a:t> !</a:t>
            </a:r>
          </a:p>
          <a:p>
            <a:r>
              <a:rPr lang="en-US" sz="1200" b="1" dirty="0">
                <a:latin typeface="Courier New" panose="02070309020205020404" pitchFamily="49" charset="0"/>
                <a:cs typeface="Courier New" panose="02070309020205020404" pitchFamily="49" charset="0"/>
              </a:rPr>
              <a:t> address-family ipv4</a:t>
            </a:r>
          </a:p>
          <a:p>
            <a:r>
              <a:rPr lang="en-US" sz="1200" b="1" dirty="0">
                <a:latin typeface="Courier New" panose="02070309020205020404" pitchFamily="49" charset="0"/>
                <a:cs typeface="Courier New" panose="02070309020205020404" pitchFamily="49" charset="0"/>
              </a:rPr>
              <a:t>  network 10.12.1.0 mask 255.255.255.0</a:t>
            </a:r>
          </a:p>
          <a:p>
            <a:r>
              <a:rPr lang="en-US" sz="1200" b="1" dirty="0">
                <a:latin typeface="Courier New" panose="02070309020205020404" pitchFamily="49" charset="0"/>
                <a:cs typeface="Courier New" panose="02070309020205020404" pitchFamily="49" charset="0"/>
              </a:rPr>
              <a:t>  network 192.168.2.2 mask 255.255.255.255</a:t>
            </a:r>
          </a:p>
          <a:p>
            <a:r>
              <a:rPr lang="en-US" sz="1200" b="1" dirty="0">
                <a:latin typeface="Courier New" panose="02070309020205020404" pitchFamily="49" charset="0"/>
                <a:cs typeface="Courier New" panose="02070309020205020404" pitchFamily="49" charset="0"/>
              </a:rPr>
              <a:t>  neighbor 10.12.1.1 activate</a:t>
            </a:r>
          </a:p>
          <a:p>
            <a:r>
              <a:rPr lang="en-US" sz="1200" b="1" dirty="0">
                <a:latin typeface="Courier New" panose="02070309020205020404" pitchFamily="49" charset="0"/>
                <a:cs typeface="Courier New" panose="02070309020205020404" pitchFamily="49" charset="0"/>
              </a:rPr>
              <a:t> exit-address-family</a:t>
            </a:r>
          </a:p>
        </p:txBody>
      </p:sp>
      <p:sp>
        <p:nvSpPr>
          <p:cNvPr id="12" name="TextBox 11"/>
          <p:cNvSpPr txBox="1"/>
          <p:nvPr/>
        </p:nvSpPr>
        <p:spPr>
          <a:xfrm>
            <a:off x="188536" y="803538"/>
            <a:ext cx="8710367" cy="1477328"/>
          </a:xfrm>
          <a:prstGeom prst="rect">
            <a:avLst/>
          </a:prstGeom>
          <a:noFill/>
        </p:spPr>
        <p:txBody>
          <a:bodyPr wrap="square" rtlCol="0">
            <a:spAutoFit/>
          </a:bodyPr>
          <a:lstStyle/>
          <a:p>
            <a:pPr>
              <a:spcBef>
                <a:spcPts val="0"/>
              </a:spcBef>
            </a:pPr>
            <a:r>
              <a:rPr lang="en-US" dirty="0"/>
              <a:t>The network</a:t>
            </a:r>
            <a:r>
              <a:rPr lang="en-US" b="1" dirty="0"/>
              <a:t> </a:t>
            </a:r>
            <a:r>
              <a:rPr lang="en-US" dirty="0"/>
              <a:t>statement resides under the appropriate address family within the BGP router configuration. </a:t>
            </a:r>
            <a:r>
              <a:rPr lang="en-US" dirty="0">
                <a:latin typeface="+mj-lt"/>
              </a:rPr>
              <a:t>The command </a:t>
            </a:r>
            <a:r>
              <a:rPr lang="en-US" b="1" dirty="0">
                <a:latin typeface="+mj-lt"/>
                <a:cs typeface="Courier New" panose="02070309020205020404" pitchFamily="49" charset="0"/>
              </a:rPr>
              <a:t>network </a:t>
            </a:r>
            <a:r>
              <a:rPr lang="en-US" i="1" dirty="0" err="1">
                <a:latin typeface="+mj-lt"/>
                <a:cs typeface="Arial" panose="020B0604020202020204" pitchFamily="34" charset="0"/>
              </a:rPr>
              <a:t>network</a:t>
            </a:r>
            <a:r>
              <a:rPr lang="en-US" i="1" dirty="0">
                <a:latin typeface="+mj-lt"/>
                <a:cs typeface="Arial" panose="020B0604020202020204" pitchFamily="34" charset="0"/>
              </a:rPr>
              <a:t> </a:t>
            </a:r>
            <a:r>
              <a:rPr lang="en-US" b="1" dirty="0">
                <a:latin typeface="+mj-lt"/>
                <a:cs typeface="Arial" panose="020B0604020202020204" pitchFamily="34" charset="0"/>
              </a:rPr>
              <a:t>mask </a:t>
            </a:r>
            <a:r>
              <a:rPr lang="en-US" i="1" dirty="0">
                <a:latin typeface="+mj-lt"/>
                <a:cs typeface="Arial" panose="020B0604020202020204" pitchFamily="34" charset="0"/>
              </a:rPr>
              <a:t>subnet-mask </a:t>
            </a:r>
            <a:r>
              <a:rPr lang="en-US" dirty="0">
                <a:latin typeface="+mj-lt"/>
                <a:cs typeface="Arial" panose="020B0604020202020204" pitchFamily="34" charset="0"/>
              </a:rPr>
              <a:t>[</a:t>
            </a:r>
            <a:r>
              <a:rPr lang="en-US" b="1" dirty="0">
                <a:latin typeface="+mj-lt"/>
                <a:cs typeface="Arial" panose="020B0604020202020204" pitchFamily="34" charset="0"/>
              </a:rPr>
              <a:t>route-map </a:t>
            </a:r>
            <a:r>
              <a:rPr lang="en-US" i="1" dirty="0">
                <a:latin typeface="+mj-lt"/>
                <a:cs typeface="Arial" panose="020B0604020202020204" pitchFamily="34" charset="0"/>
              </a:rPr>
              <a:t>route-map-name</a:t>
            </a:r>
            <a:r>
              <a:rPr lang="en-US" dirty="0">
                <a:latin typeface="+mj-lt"/>
                <a:cs typeface="Arial" panose="020B0604020202020204" pitchFamily="34" charset="0"/>
              </a:rPr>
              <a:t>]</a:t>
            </a:r>
            <a:r>
              <a:rPr lang="en-US" dirty="0">
                <a:latin typeface="+mj-lt"/>
              </a:rPr>
              <a:t> is used for advertising IPv4 networks. The optional </a:t>
            </a:r>
            <a:r>
              <a:rPr lang="en-US" b="1" i="1" dirty="0">
                <a:latin typeface="+mj-lt"/>
              </a:rPr>
              <a:t>route-map</a:t>
            </a:r>
            <a:r>
              <a:rPr lang="en-US" b="1" dirty="0">
                <a:latin typeface="+mj-lt"/>
              </a:rPr>
              <a:t> </a:t>
            </a:r>
            <a:r>
              <a:rPr lang="en-US" dirty="0">
                <a:latin typeface="+mj-lt"/>
              </a:rPr>
              <a:t>provides a method of setting specific BGP PAs when the prefix installs into the Loc-RIB table.</a:t>
            </a:r>
          </a:p>
        </p:txBody>
      </p:sp>
    </p:spTree>
    <p:extLst>
      <p:ext uri="{BB962C8B-B14F-4D97-AF65-F5344CB8AC3E}">
        <p14:creationId xmlns:p14="http://schemas.microsoft.com/office/powerpoint/2010/main" val="1812733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
            <a:ext cx="8345488" cy="636998"/>
          </a:xfrm>
        </p:spPr>
        <p:txBody>
          <a:bodyPr/>
          <a:lstStyle/>
          <a:p>
            <a:r>
              <a:rPr lang="en-US" sz="1600" dirty="0"/>
              <a:t>Basic BGP Configuration</a:t>
            </a:r>
            <a:br>
              <a:rPr lang="en-US" sz="2400" dirty="0"/>
            </a:br>
            <a:r>
              <a:rPr lang="en-US" sz="2400" dirty="0"/>
              <a:t>Receiving and Viewing Routes</a:t>
            </a:r>
          </a:p>
        </p:txBody>
      </p:sp>
      <p:sp>
        <p:nvSpPr>
          <p:cNvPr id="5" name="Rectangle 4"/>
          <p:cNvSpPr/>
          <p:nvPr/>
        </p:nvSpPr>
        <p:spPr>
          <a:xfrm>
            <a:off x="34422" y="636999"/>
            <a:ext cx="9055132" cy="1502886"/>
          </a:xfrm>
          <a:prstGeom prst="rect">
            <a:avLst/>
          </a:prstGeom>
          <a:solidFill>
            <a:schemeClr val="tx2">
              <a:lumMod val="20000"/>
              <a:lumOff val="8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34422" y="636999"/>
            <a:ext cx="9055132" cy="1502886"/>
          </a:xfrm>
          <a:solidFill>
            <a:schemeClr val="bg1"/>
          </a:solidFill>
        </p:spPr>
        <p:txBody>
          <a:bodyPr/>
          <a:lstStyle/>
          <a:p>
            <a:pPr marL="0" indent="0" algn="l" defTabSz="684213" fontAlgn="base">
              <a:spcBef>
                <a:spcPts val="600"/>
              </a:spcBef>
              <a:spcAft>
                <a:spcPts val="600"/>
              </a:spcAft>
              <a:buClr>
                <a:schemeClr val="tx2"/>
              </a:buClr>
              <a:buSzPct val="90000"/>
            </a:pPr>
            <a:r>
              <a:rPr lang="en-US" sz="1600" dirty="0">
                <a:solidFill>
                  <a:schemeClr val="tx1"/>
                </a:solidFill>
              </a:rPr>
              <a:t>BGP uses three tables for maintaining the network prefix and PAs for a route:</a:t>
            </a:r>
          </a:p>
          <a:p>
            <a:pPr marL="571500" indent="-285750" algn="l" defTabSz="684213" fontAlgn="base">
              <a:spcBef>
                <a:spcPts val="0"/>
              </a:spcBef>
              <a:buClr>
                <a:schemeClr val="tx2"/>
              </a:buClr>
              <a:buSzPct val="90000"/>
              <a:buFont typeface="Arial" panose="020B0604020202020204" pitchFamily="34" charset="0"/>
              <a:buChar char="•"/>
            </a:pPr>
            <a:r>
              <a:rPr lang="en-US" sz="1600" b="1" dirty="0">
                <a:solidFill>
                  <a:schemeClr val="tx1"/>
                </a:solidFill>
              </a:rPr>
              <a:t>Adj-RIB-In -</a:t>
            </a:r>
            <a:r>
              <a:rPr lang="en-US" sz="1600" dirty="0">
                <a:solidFill>
                  <a:schemeClr val="tx1"/>
                </a:solidFill>
              </a:rPr>
              <a:t> Contains the NLRIs in original form </a:t>
            </a:r>
          </a:p>
          <a:p>
            <a:pPr marL="571500" indent="-285750" algn="l" defTabSz="684213" fontAlgn="base">
              <a:spcBef>
                <a:spcPts val="0"/>
              </a:spcBef>
              <a:buClr>
                <a:schemeClr val="tx2"/>
              </a:buClr>
              <a:buSzPct val="90000"/>
              <a:buFont typeface="Arial" panose="020B0604020202020204" pitchFamily="34" charset="0"/>
              <a:buChar char="•"/>
            </a:pPr>
            <a:r>
              <a:rPr lang="en-US" sz="1600" b="1" dirty="0">
                <a:solidFill>
                  <a:schemeClr val="tx1"/>
                </a:solidFill>
              </a:rPr>
              <a:t>Loc-RIB -</a:t>
            </a:r>
            <a:r>
              <a:rPr lang="en-US" sz="1600" dirty="0">
                <a:solidFill>
                  <a:schemeClr val="tx1"/>
                </a:solidFill>
              </a:rPr>
              <a:t> Contains all the NLRIs that originated locally or were received from other BGP peers. </a:t>
            </a:r>
          </a:p>
          <a:p>
            <a:pPr marL="571500" indent="-285750" algn="l" defTabSz="684213" fontAlgn="base">
              <a:spcBef>
                <a:spcPts val="0"/>
              </a:spcBef>
              <a:buClr>
                <a:schemeClr val="tx2"/>
              </a:buClr>
              <a:buSzPct val="90000"/>
              <a:buFont typeface="Arial" panose="020B0604020202020204" pitchFamily="34" charset="0"/>
              <a:buChar char="•"/>
            </a:pPr>
            <a:r>
              <a:rPr lang="en-US" sz="1600" b="1" dirty="0">
                <a:solidFill>
                  <a:schemeClr val="tx1"/>
                </a:solidFill>
              </a:rPr>
              <a:t>Adj-RIB-Out -</a:t>
            </a:r>
            <a:r>
              <a:rPr lang="en-US" sz="1600" dirty="0">
                <a:solidFill>
                  <a:schemeClr val="tx1"/>
                </a:solidFill>
              </a:rPr>
              <a:t> Contains the NLRIs after outbound route policies have been processed</a:t>
            </a:r>
            <a:r>
              <a:rPr lang="en-US" sz="1800" dirty="0">
                <a:solidFill>
                  <a:schemeClr val="tx1"/>
                </a:solidFill>
              </a:rPr>
              <a:t>.</a:t>
            </a:r>
          </a:p>
        </p:txBody>
      </p:sp>
      <p:sp>
        <p:nvSpPr>
          <p:cNvPr id="10" name="Rectangle 9">
            <a:extLst>
              <a:ext uri="{FF2B5EF4-FFF2-40B4-BE49-F238E27FC236}">
                <a16:creationId xmlns:a16="http://schemas.microsoft.com/office/drawing/2014/main" id="{91AF2C72-7332-4AEE-A23E-B75FB3785FBD}"/>
              </a:ext>
            </a:extLst>
          </p:cNvPr>
          <p:cNvSpPr/>
          <p:nvPr/>
        </p:nvSpPr>
        <p:spPr>
          <a:xfrm>
            <a:off x="158224" y="2322912"/>
            <a:ext cx="2173519" cy="907941"/>
          </a:xfrm>
          <a:prstGeom prst="rect">
            <a:avLst/>
          </a:prstGeom>
        </p:spPr>
        <p:txBody>
          <a:bodyPr wrap="square">
            <a:spAutoFit/>
          </a:bodyPr>
          <a:lstStyle/>
          <a:p>
            <a:pPr indent="-457200">
              <a:spcBef>
                <a:spcPts val="600"/>
              </a:spcBef>
            </a:pPr>
            <a:r>
              <a:rPr lang="en-US" sz="1600" dirty="0"/>
              <a:t>Processing Steps are shown in Figure 11-9.</a:t>
            </a:r>
          </a:p>
          <a:p>
            <a:pPr marL="285750" indent="-457200">
              <a:spcBef>
                <a:spcPts val="600"/>
              </a:spcBef>
              <a:buFont typeface="Arial" panose="020B0604020202020204" pitchFamily="34" charset="0"/>
              <a:buChar char="•"/>
            </a:pPr>
            <a:endParaRPr lang="en-US" sz="1600" i="1" dirty="0"/>
          </a:p>
        </p:txBody>
      </p:sp>
      <p:pic>
        <p:nvPicPr>
          <p:cNvPr id="2" name="Picture 1"/>
          <p:cNvPicPr>
            <a:picLocks noChangeAspect="1"/>
          </p:cNvPicPr>
          <p:nvPr/>
        </p:nvPicPr>
        <p:blipFill>
          <a:blip r:embed="rId3"/>
          <a:stretch>
            <a:fillRect/>
          </a:stretch>
        </p:blipFill>
        <p:spPr>
          <a:xfrm>
            <a:off x="2331743" y="2306981"/>
            <a:ext cx="4652345" cy="2417163"/>
          </a:xfrm>
          <a:prstGeom prst="rect">
            <a:avLst/>
          </a:prstGeom>
        </p:spPr>
      </p:pic>
    </p:spTree>
    <p:extLst>
      <p:ext uri="{BB962C8B-B14F-4D97-AF65-F5344CB8AC3E}">
        <p14:creationId xmlns:p14="http://schemas.microsoft.com/office/powerpoint/2010/main" val="1721565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71701"/>
            <a:ext cx="8345488" cy="731837"/>
          </a:xfrm>
        </p:spPr>
        <p:txBody>
          <a:bodyPr/>
          <a:lstStyle/>
          <a:p>
            <a:r>
              <a:rPr lang="en-US" sz="1600" dirty="0"/>
              <a:t>Basic BGP Configuration</a:t>
            </a:r>
            <a:br>
              <a:rPr lang="en-US" sz="2400" dirty="0"/>
            </a:br>
            <a:r>
              <a:rPr lang="en-US" sz="2400" dirty="0"/>
              <a:t>Receiving and Viewing Routes (Cont.)</a:t>
            </a:r>
          </a:p>
        </p:txBody>
      </p:sp>
      <p:sp>
        <p:nvSpPr>
          <p:cNvPr id="7" name="TextBox 6"/>
          <p:cNvSpPr txBox="1"/>
          <p:nvPr/>
        </p:nvSpPr>
        <p:spPr>
          <a:xfrm>
            <a:off x="320511" y="674896"/>
            <a:ext cx="8323868" cy="646331"/>
          </a:xfrm>
          <a:prstGeom prst="rect">
            <a:avLst/>
          </a:prstGeom>
          <a:noFill/>
        </p:spPr>
        <p:txBody>
          <a:bodyPr wrap="square" rtlCol="0">
            <a:spAutoFit/>
          </a:bodyPr>
          <a:lstStyle/>
          <a:p>
            <a:r>
              <a:rPr lang="en-US" dirty="0"/>
              <a:t>The command </a:t>
            </a:r>
            <a:r>
              <a:rPr lang="en-US" b="1" dirty="0">
                <a:latin typeface="+mn-lt"/>
                <a:cs typeface="Courier New" panose="02070309020205020404" pitchFamily="49" charset="0"/>
              </a:rPr>
              <a:t>show bgp </a:t>
            </a:r>
            <a:r>
              <a:rPr lang="en-US" i="1" dirty="0">
                <a:latin typeface="+mn-lt"/>
                <a:cs typeface="Courier New" panose="02070309020205020404" pitchFamily="49" charset="0"/>
              </a:rPr>
              <a:t>afi safi </a:t>
            </a:r>
            <a:r>
              <a:rPr lang="en-US" dirty="0"/>
              <a:t>displays the contents of the BGP database (Loc-RIB) on the router. </a:t>
            </a:r>
          </a:p>
        </p:txBody>
      </p:sp>
      <p:pic>
        <p:nvPicPr>
          <p:cNvPr id="2" name="Picture 1"/>
          <p:cNvPicPr>
            <a:picLocks noChangeAspect="1"/>
          </p:cNvPicPr>
          <p:nvPr/>
        </p:nvPicPr>
        <p:blipFill>
          <a:blip r:embed="rId3"/>
          <a:stretch>
            <a:fillRect/>
          </a:stretch>
        </p:blipFill>
        <p:spPr>
          <a:xfrm>
            <a:off x="1780089" y="1321227"/>
            <a:ext cx="4785309" cy="3278672"/>
          </a:xfrm>
          <a:prstGeom prst="rect">
            <a:avLst/>
          </a:prstGeom>
        </p:spPr>
      </p:pic>
    </p:spTree>
    <p:extLst>
      <p:ext uri="{BB962C8B-B14F-4D97-AF65-F5344CB8AC3E}">
        <p14:creationId xmlns:p14="http://schemas.microsoft.com/office/powerpoint/2010/main" val="2633694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5"/>
            <a:ext cx="8345488" cy="589532"/>
          </a:xfrm>
        </p:spPr>
        <p:txBody>
          <a:bodyPr/>
          <a:lstStyle/>
          <a:p>
            <a:r>
              <a:rPr lang="en-US" sz="1600" dirty="0"/>
              <a:t>Basic BGP Configuration</a:t>
            </a:r>
            <a:br>
              <a:rPr lang="en-US" sz="2400" dirty="0"/>
            </a:br>
            <a:r>
              <a:rPr lang="en-US" sz="2400" dirty="0"/>
              <a:t>Receiving and Viewing Routes (Cont.)</a:t>
            </a:r>
            <a:endParaRPr lang="en-US" sz="3600" dirty="0"/>
          </a:p>
        </p:txBody>
      </p:sp>
      <p:sp>
        <p:nvSpPr>
          <p:cNvPr id="4" name="TextBox 3"/>
          <p:cNvSpPr txBox="1"/>
          <p:nvPr/>
        </p:nvSpPr>
        <p:spPr>
          <a:xfrm>
            <a:off x="2755328" y="4449193"/>
            <a:ext cx="3116106" cy="276999"/>
          </a:xfrm>
          <a:prstGeom prst="rect">
            <a:avLst/>
          </a:prstGeom>
          <a:noFill/>
        </p:spPr>
        <p:txBody>
          <a:bodyPr wrap="square" rtlCol="0">
            <a:spAutoFit/>
          </a:bodyPr>
          <a:lstStyle/>
          <a:p>
            <a:r>
              <a:rPr lang="en-US" sz="1200" dirty="0"/>
              <a:t>Table 11-4 BGP Table Fields</a:t>
            </a:r>
          </a:p>
        </p:txBody>
      </p:sp>
      <p:graphicFrame>
        <p:nvGraphicFramePr>
          <p:cNvPr id="2" name="Table 1"/>
          <p:cNvGraphicFramePr>
            <a:graphicFrameLocks noGrp="1"/>
          </p:cNvGraphicFramePr>
          <p:nvPr>
            <p:extLst>
              <p:ext uri="{D42A27DB-BD31-4B8C-83A1-F6EECF244321}">
                <p14:modId xmlns:p14="http://schemas.microsoft.com/office/powerpoint/2010/main" val="1526540610"/>
              </p:ext>
            </p:extLst>
          </p:nvPr>
        </p:nvGraphicFramePr>
        <p:xfrm>
          <a:off x="377072" y="694307"/>
          <a:ext cx="8389856" cy="3710856"/>
        </p:xfrm>
        <a:graphic>
          <a:graphicData uri="http://schemas.openxmlformats.org/drawingml/2006/table">
            <a:tbl>
              <a:tblPr firstRow="1" bandRow="1">
                <a:tableStyleId>{5C22544A-7EE6-4342-B048-85BDC9FD1C3A}</a:tableStyleId>
              </a:tblPr>
              <a:tblGrid>
                <a:gridCol w="1762157">
                  <a:extLst>
                    <a:ext uri="{9D8B030D-6E8A-4147-A177-3AD203B41FA5}">
                      <a16:colId xmlns:a16="http://schemas.microsoft.com/office/drawing/2014/main" val="4138962881"/>
                    </a:ext>
                  </a:extLst>
                </a:gridCol>
                <a:gridCol w="6627699">
                  <a:extLst>
                    <a:ext uri="{9D8B030D-6E8A-4147-A177-3AD203B41FA5}">
                      <a16:colId xmlns:a16="http://schemas.microsoft.com/office/drawing/2014/main" val="644310686"/>
                    </a:ext>
                  </a:extLst>
                </a:gridCol>
              </a:tblGrid>
              <a:tr h="399989">
                <a:tc>
                  <a:txBody>
                    <a:bodyPr/>
                    <a:lstStyle/>
                    <a:p>
                      <a:r>
                        <a:rPr lang="en-US" sz="1600" dirty="0">
                          <a:solidFill>
                            <a:schemeClr val="bg1"/>
                          </a:solidFill>
                        </a:rPr>
                        <a:t>Field</a:t>
                      </a:r>
                    </a:p>
                  </a:txBody>
                  <a:tcPr/>
                </a:tc>
                <a:tc>
                  <a:txBody>
                    <a:bodyPr/>
                    <a:lstStyle/>
                    <a:p>
                      <a:r>
                        <a:rPr lang="en-US" sz="1600" dirty="0">
                          <a:solidFill>
                            <a:schemeClr val="bg1"/>
                          </a:solidFill>
                        </a:rPr>
                        <a:t>Description</a:t>
                      </a:r>
                    </a:p>
                  </a:txBody>
                  <a:tcPr/>
                </a:tc>
                <a:extLst>
                  <a:ext uri="{0D108BD9-81ED-4DB2-BD59-A6C34878D82A}">
                    <a16:rowId xmlns:a16="http://schemas.microsoft.com/office/drawing/2014/main" val="3585919831"/>
                  </a:ext>
                </a:extLst>
              </a:tr>
              <a:tr h="568735">
                <a:tc>
                  <a:txBody>
                    <a:bodyPr/>
                    <a:lstStyle/>
                    <a:p>
                      <a:pPr marL="38100" marR="0">
                        <a:lnSpc>
                          <a:spcPct val="107000"/>
                        </a:lnSpc>
                        <a:spcBef>
                          <a:spcPts val="135"/>
                        </a:spcBef>
                        <a:spcAft>
                          <a:spcPts val="0"/>
                        </a:spcAft>
                      </a:pPr>
                      <a:r>
                        <a:rPr lang="en-US" sz="1400" dirty="0">
                          <a:solidFill>
                            <a:schemeClr val="tx1"/>
                          </a:solidFill>
                          <a:effectLst/>
                          <a:latin typeface="+mj-lt"/>
                          <a:ea typeface="Times New Roman" panose="02020603050405020304" pitchFamily="18" charset="0"/>
                          <a:cs typeface="Times New Roman" panose="02020603050405020304" pitchFamily="18" charset="0"/>
                        </a:rPr>
                        <a:t>Network</a:t>
                      </a:r>
                    </a:p>
                  </a:txBody>
                  <a:tcPr marL="0" marR="0" marT="0" marB="0" anchor="ctr"/>
                </a:tc>
                <a:tc>
                  <a:txBody>
                    <a:bodyPr/>
                    <a:lstStyle/>
                    <a:p>
                      <a:pPr marL="37465" marR="91440">
                        <a:lnSpc>
                          <a:spcPct val="90000"/>
                        </a:lnSpc>
                        <a:spcBef>
                          <a:spcPts val="220"/>
                        </a:spcBef>
                        <a:spcAft>
                          <a:spcPts val="0"/>
                        </a:spcAft>
                      </a:pPr>
                      <a:r>
                        <a:rPr lang="en-US" sz="1400" i="0" dirty="0">
                          <a:solidFill>
                            <a:schemeClr val="tx1"/>
                          </a:solidFill>
                          <a:effectLst/>
                          <a:latin typeface="+mj-lt"/>
                          <a:ea typeface="Times New Roman" panose="02020603050405020304" pitchFamily="18" charset="0"/>
                          <a:cs typeface="Times New Roman" panose="02020603050405020304" pitchFamily="18" charset="0"/>
                        </a:rPr>
                        <a:t>A list of the network prefixes installed in BGP. Valid NLRIs are indicated by the *.</a:t>
                      </a:r>
                    </a:p>
                    <a:p>
                      <a:pPr marL="37465" marR="0">
                        <a:lnSpc>
                          <a:spcPts val="1120"/>
                        </a:lnSpc>
                        <a:spcBef>
                          <a:spcPts val="185"/>
                        </a:spcBef>
                        <a:spcAft>
                          <a:spcPts val="0"/>
                        </a:spcAft>
                      </a:pPr>
                      <a:r>
                        <a:rPr lang="en-US" sz="1400" i="0" dirty="0">
                          <a:solidFill>
                            <a:schemeClr val="tx1"/>
                          </a:solidFill>
                          <a:effectLst/>
                          <a:latin typeface="+mj-lt"/>
                          <a:ea typeface="Times New Roman" panose="02020603050405020304" pitchFamily="18" charset="0"/>
                          <a:cs typeface="Times New Roman" panose="02020603050405020304" pitchFamily="18" charset="0"/>
                        </a:rPr>
                        <a:t>The NLRI selected as the best path is indicated by an angle bracket (&gt;).</a:t>
                      </a:r>
                    </a:p>
                  </a:txBody>
                  <a:tcPr marL="0" marR="0" marT="0" marB="0" anchor="ctr"/>
                </a:tc>
                <a:extLst>
                  <a:ext uri="{0D108BD9-81ED-4DB2-BD59-A6C34878D82A}">
                    <a16:rowId xmlns:a16="http://schemas.microsoft.com/office/drawing/2014/main" val="1848938057"/>
                  </a:ext>
                </a:extLst>
              </a:tr>
              <a:tr h="454288">
                <a:tc>
                  <a:txBody>
                    <a:bodyPr/>
                    <a:lstStyle/>
                    <a:p>
                      <a:pPr marL="38100" marR="0">
                        <a:lnSpc>
                          <a:spcPct val="107000"/>
                        </a:lnSpc>
                        <a:spcBef>
                          <a:spcPts val="110"/>
                        </a:spcBef>
                        <a:spcAft>
                          <a:spcPts val="0"/>
                        </a:spcAft>
                      </a:pPr>
                      <a:r>
                        <a:rPr lang="en-US" sz="1400">
                          <a:solidFill>
                            <a:schemeClr val="tx1"/>
                          </a:solidFill>
                          <a:effectLst/>
                          <a:latin typeface="+mj-lt"/>
                          <a:ea typeface="Times New Roman" panose="02020603050405020304" pitchFamily="18" charset="0"/>
                          <a:cs typeface="Times New Roman" panose="02020603050405020304" pitchFamily="18" charset="0"/>
                        </a:rPr>
                        <a:t>Next Hop</a:t>
                      </a:r>
                    </a:p>
                  </a:txBody>
                  <a:tcPr marL="0" marR="0" marT="0" marB="0" anchor="ctr"/>
                </a:tc>
                <a:tc>
                  <a:txBody>
                    <a:bodyPr/>
                    <a:lstStyle/>
                    <a:p>
                      <a:pPr marL="37465" marR="50165">
                        <a:lnSpc>
                          <a:spcPts val="1100"/>
                        </a:lnSpc>
                        <a:spcBef>
                          <a:spcPts val="175"/>
                        </a:spcBef>
                        <a:spcAft>
                          <a:spcPts val="0"/>
                        </a:spcAft>
                      </a:pPr>
                      <a:r>
                        <a:rPr lang="en-US" sz="1400" i="0" dirty="0">
                          <a:solidFill>
                            <a:schemeClr val="tx1"/>
                          </a:solidFill>
                          <a:effectLst/>
                          <a:latin typeface="+mj-lt"/>
                          <a:ea typeface="Times New Roman" panose="02020603050405020304" pitchFamily="18" charset="0"/>
                          <a:cs typeface="Times New Roman" panose="02020603050405020304" pitchFamily="18" charset="0"/>
                        </a:rPr>
                        <a:t>A</a:t>
                      </a:r>
                      <a:r>
                        <a:rPr lang="en-US" sz="1400" i="0" spc="-50" dirty="0">
                          <a:solidFill>
                            <a:schemeClr val="tx1"/>
                          </a:solidFill>
                          <a:effectLst/>
                          <a:latin typeface="+mj-lt"/>
                          <a:ea typeface="Times New Roman" panose="02020603050405020304" pitchFamily="18" charset="0"/>
                          <a:cs typeface="Times New Roman" panose="02020603050405020304" pitchFamily="18" charset="0"/>
                        </a:rPr>
                        <a:t> </a:t>
                      </a:r>
                      <a:r>
                        <a:rPr lang="en-US" sz="1400" i="0" dirty="0">
                          <a:solidFill>
                            <a:schemeClr val="tx1"/>
                          </a:solidFill>
                          <a:effectLst/>
                          <a:latin typeface="+mj-lt"/>
                          <a:ea typeface="Times New Roman" panose="02020603050405020304" pitchFamily="18" charset="0"/>
                          <a:cs typeface="Times New Roman" panose="02020603050405020304" pitchFamily="18" charset="0"/>
                        </a:rPr>
                        <a:t>well-known</a:t>
                      </a:r>
                      <a:r>
                        <a:rPr lang="en-US" sz="1400" i="0" spc="-45" dirty="0">
                          <a:solidFill>
                            <a:schemeClr val="tx1"/>
                          </a:solidFill>
                          <a:effectLst/>
                          <a:latin typeface="+mj-lt"/>
                          <a:ea typeface="Times New Roman" panose="02020603050405020304" pitchFamily="18" charset="0"/>
                          <a:cs typeface="Times New Roman" panose="02020603050405020304" pitchFamily="18" charset="0"/>
                        </a:rPr>
                        <a:t> </a:t>
                      </a:r>
                      <a:r>
                        <a:rPr lang="en-US" sz="1400" i="0" dirty="0">
                          <a:solidFill>
                            <a:schemeClr val="tx1"/>
                          </a:solidFill>
                          <a:effectLst/>
                          <a:latin typeface="+mj-lt"/>
                          <a:ea typeface="Times New Roman" panose="02020603050405020304" pitchFamily="18" charset="0"/>
                          <a:cs typeface="Times New Roman" panose="02020603050405020304" pitchFamily="18" charset="0"/>
                        </a:rPr>
                        <a:t>mandatory</a:t>
                      </a:r>
                      <a:r>
                        <a:rPr lang="en-US" sz="1400" i="0" spc="-45" dirty="0">
                          <a:solidFill>
                            <a:schemeClr val="tx1"/>
                          </a:solidFill>
                          <a:effectLst/>
                          <a:latin typeface="+mj-lt"/>
                          <a:ea typeface="Times New Roman" panose="02020603050405020304" pitchFamily="18" charset="0"/>
                          <a:cs typeface="Times New Roman" panose="02020603050405020304" pitchFamily="18" charset="0"/>
                        </a:rPr>
                        <a:t> </a:t>
                      </a:r>
                      <a:r>
                        <a:rPr lang="en-US" sz="1400" i="0" dirty="0">
                          <a:solidFill>
                            <a:schemeClr val="tx1"/>
                          </a:solidFill>
                          <a:effectLst/>
                          <a:latin typeface="+mj-lt"/>
                          <a:ea typeface="Times New Roman" panose="02020603050405020304" pitchFamily="18" charset="0"/>
                          <a:cs typeface="Times New Roman" panose="02020603050405020304" pitchFamily="18" charset="0"/>
                        </a:rPr>
                        <a:t>BGP</a:t>
                      </a:r>
                      <a:r>
                        <a:rPr lang="en-US" sz="1400" i="0" spc="-45" dirty="0">
                          <a:solidFill>
                            <a:schemeClr val="tx1"/>
                          </a:solidFill>
                          <a:effectLst/>
                          <a:latin typeface="+mj-lt"/>
                          <a:ea typeface="Times New Roman" panose="02020603050405020304" pitchFamily="18" charset="0"/>
                          <a:cs typeface="Times New Roman" panose="02020603050405020304" pitchFamily="18" charset="0"/>
                        </a:rPr>
                        <a:t> </a:t>
                      </a:r>
                      <a:r>
                        <a:rPr lang="en-US" sz="1400" i="0" dirty="0">
                          <a:solidFill>
                            <a:schemeClr val="tx1"/>
                          </a:solidFill>
                          <a:effectLst/>
                          <a:latin typeface="+mj-lt"/>
                          <a:ea typeface="Times New Roman" panose="02020603050405020304" pitchFamily="18" charset="0"/>
                          <a:cs typeface="Times New Roman" panose="02020603050405020304" pitchFamily="18" charset="0"/>
                        </a:rPr>
                        <a:t>path</a:t>
                      </a:r>
                      <a:r>
                        <a:rPr lang="en-US" sz="1400" i="0" spc="-50" dirty="0">
                          <a:solidFill>
                            <a:schemeClr val="tx1"/>
                          </a:solidFill>
                          <a:effectLst/>
                          <a:latin typeface="+mj-lt"/>
                          <a:ea typeface="Times New Roman" panose="02020603050405020304" pitchFamily="18" charset="0"/>
                          <a:cs typeface="Times New Roman" panose="02020603050405020304" pitchFamily="18" charset="0"/>
                        </a:rPr>
                        <a:t> </a:t>
                      </a:r>
                      <a:r>
                        <a:rPr lang="en-US" sz="1400" i="0" dirty="0">
                          <a:solidFill>
                            <a:schemeClr val="tx1"/>
                          </a:solidFill>
                          <a:effectLst/>
                          <a:latin typeface="+mj-lt"/>
                          <a:ea typeface="Times New Roman" panose="02020603050405020304" pitchFamily="18" charset="0"/>
                          <a:cs typeface="Times New Roman" panose="02020603050405020304" pitchFamily="18" charset="0"/>
                        </a:rPr>
                        <a:t>attribute</a:t>
                      </a:r>
                      <a:r>
                        <a:rPr lang="en-US" sz="1400" i="0" spc="-45" dirty="0">
                          <a:solidFill>
                            <a:schemeClr val="tx1"/>
                          </a:solidFill>
                          <a:effectLst/>
                          <a:latin typeface="+mj-lt"/>
                          <a:ea typeface="Times New Roman" panose="02020603050405020304" pitchFamily="18" charset="0"/>
                          <a:cs typeface="Times New Roman" panose="02020603050405020304" pitchFamily="18" charset="0"/>
                        </a:rPr>
                        <a:t> </a:t>
                      </a:r>
                      <a:r>
                        <a:rPr lang="en-US" sz="1400" i="0" dirty="0">
                          <a:solidFill>
                            <a:schemeClr val="tx1"/>
                          </a:solidFill>
                          <a:effectLst/>
                          <a:latin typeface="+mj-lt"/>
                          <a:ea typeface="Times New Roman" panose="02020603050405020304" pitchFamily="18" charset="0"/>
                          <a:cs typeface="Times New Roman" panose="02020603050405020304" pitchFamily="18" charset="0"/>
                        </a:rPr>
                        <a:t>that</a:t>
                      </a:r>
                      <a:r>
                        <a:rPr lang="en-US" sz="1400" i="0" spc="-45" dirty="0">
                          <a:solidFill>
                            <a:schemeClr val="tx1"/>
                          </a:solidFill>
                          <a:effectLst/>
                          <a:latin typeface="+mj-lt"/>
                          <a:ea typeface="Times New Roman" panose="02020603050405020304" pitchFamily="18" charset="0"/>
                          <a:cs typeface="Times New Roman" panose="02020603050405020304" pitchFamily="18" charset="0"/>
                        </a:rPr>
                        <a:t> </a:t>
                      </a:r>
                      <a:r>
                        <a:rPr lang="en-US" sz="1400" i="0" spc="-15" dirty="0">
                          <a:solidFill>
                            <a:schemeClr val="tx1"/>
                          </a:solidFill>
                          <a:effectLst/>
                          <a:latin typeface="+mj-lt"/>
                          <a:ea typeface="Times New Roman" panose="02020603050405020304" pitchFamily="18" charset="0"/>
                          <a:cs typeface="Times New Roman" panose="02020603050405020304" pitchFamily="18" charset="0"/>
                        </a:rPr>
                        <a:t>defines</a:t>
                      </a:r>
                      <a:r>
                        <a:rPr lang="en-US" sz="1400" i="0" spc="-45" dirty="0">
                          <a:solidFill>
                            <a:schemeClr val="tx1"/>
                          </a:solidFill>
                          <a:effectLst/>
                          <a:latin typeface="+mj-lt"/>
                          <a:ea typeface="Times New Roman" panose="02020603050405020304" pitchFamily="18" charset="0"/>
                          <a:cs typeface="Times New Roman" panose="02020603050405020304" pitchFamily="18" charset="0"/>
                        </a:rPr>
                        <a:t> </a:t>
                      </a:r>
                      <a:r>
                        <a:rPr lang="en-US" sz="1400" i="0" dirty="0">
                          <a:solidFill>
                            <a:schemeClr val="tx1"/>
                          </a:solidFill>
                          <a:effectLst/>
                          <a:latin typeface="+mj-lt"/>
                          <a:ea typeface="Times New Roman" panose="02020603050405020304" pitchFamily="18" charset="0"/>
                          <a:cs typeface="Times New Roman" panose="02020603050405020304" pitchFamily="18" charset="0"/>
                        </a:rPr>
                        <a:t>the</a:t>
                      </a:r>
                      <a:r>
                        <a:rPr lang="en-US" sz="1400" i="0" spc="-50" dirty="0">
                          <a:solidFill>
                            <a:schemeClr val="tx1"/>
                          </a:solidFill>
                          <a:effectLst/>
                          <a:latin typeface="+mj-lt"/>
                          <a:ea typeface="Times New Roman" panose="02020603050405020304" pitchFamily="18" charset="0"/>
                          <a:cs typeface="Times New Roman" panose="02020603050405020304" pitchFamily="18" charset="0"/>
                        </a:rPr>
                        <a:t> </a:t>
                      </a:r>
                      <a:r>
                        <a:rPr lang="en-US" sz="1400" i="0" dirty="0">
                          <a:solidFill>
                            <a:schemeClr val="tx1"/>
                          </a:solidFill>
                          <a:effectLst/>
                          <a:latin typeface="+mj-lt"/>
                          <a:ea typeface="Times New Roman" panose="02020603050405020304" pitchFamily="18" charset="0"/>
                          <a:cs typeface="Times New Roman" panose="02020603050405020304" pitchFamily="18" charset="0"/>
                        </a:rPr>
                        <a:t>IP</a:t>
                      </a:r>
                      <a:r>
                        <a:rPr lang="en-US" sz="1400" i="0" spc="-45" dirty="0">
                          <a:solidFill>
                            <a:schemeClr val="tx1"/>
                          </a:solidFill>
                          <a:effectLst/>
                          <a:latin typeface="+mj-lt"/>
                          <a:ea typeface="Times New Roman" panose="02020603050405020304" pitchFamily="18" charset="0"/>
                          <a:cs typeface="Times New Roman" panose="02020603050405020304" pitchFamily="18" charset="0"/>
                        </a:rPr>
                        <a:t> </a:t>
                      </a:r>
                      <a:r>
                        <a:rPr lang="en-US" sz="1400" i="0" dirty="0">
                          <a:solidFill>
                            <a:schemeClr val="tx1"/>
                          </a:solidFill>
                          <a:effectLst/>
                          <a:latin typeface="+mj-lt"/>
                          <a:ea typeface="Times New Roman" panose="02020603050405020304" pitchFamily="18" charset="0"/>
                          <a:cs typeface="Times New Roman" panose="02020603050405020304" pitchFamily="18" charset="0"/>
                        </a:rPr>
                        <a:t>address</a:t>
                      </a:r>
                      <a:r>
                        <a:rPr lang="en-US" sz="1400" i="0" spc="-45" dirty="0">
                          <a:solidFill>
                            <a:schemeClr val="tx1"/>
                          </a:solidFill>
                          <a:effectLst/>
                          <a:latin typeface="+mj-lt"/>
                          <a:ea typeface="Times New Roman" panose="02020603050405020304" pitchFamily="18" charset="0"/>
                          <a:cs typeface="Times New Roman" panose="02020603050405020304" pitchFamily="18" charset="0"/>
                        </a:rPr>
                        <a:t> </a:t>
                      </a:r>
                      <a:r>
                        <a:rPr lang="en-US" sz="1400" i="0" spc="-30" dirty="0">
                          <a:solidFill>
                            <a:schemeClr val="tx1"/>
                          </a:solidFill>
                          <a:effectLst/>
                          <a:latin typeface="+mj-lt"/>
                          <a:ea typeface="Times New Roman" panose="02020603050405020304" pitchFamily="18" charset="0"/>
                          <a:cs typeface="Times New Roman" panose="02020603050405020304" pitchFamily="18" charset="0"/>
                        </a:rPr>
                        <a:t>for </a:t>
                      </a:r>
                      <a:r>
                        <a:rPr lang="en-US" sz="1400" i="0" dirty="0">
                          <a:solidFill>
                            <a:schemeClr val="tx1"/>
                          </a:solidFill>
                          <a:effectLst/>
                          <a:latin typeface="+mj-lt"/>
                          <a:ea typeface="Times New Roman" panose="02020603050405020304" pitchFamily="18" charset="0"/>
                          <a:cs typeface="Times New Roman" panose="02020603050405020304" pitchFamily="18" charset="0"/>
                        </a:rPr>
                        <a:t>the next </a:t>
                      </a:r>
                      <a:r>
                        <a:rPr lang="en-US" sz="1400" i="0" spc="-15" dirty="0">
                          <a:solidFill>
                            <a:schemeClr val="tx1"/>
                          </a:solidFill>
                          <a:effectLst/>
                          <a:latin typeface="+mj-lt"/>
                          <a:ea typeface="Times New Roman" panose="02020603050405020304" pitchFamily="18" charset="0"/>
                          <a:cs typeface="Times New Roman" panose="02020603050405020304" pitchFamily="18" charset="0"/>
                        </a:rPr>
                        <a:t>hop </a:t>
                      </a:r>
                      <a:r>
                        <a:rPr lang="en-US" sz="1400" i="0" spc="-30" dirty="0">
                          <a:solidFill>
                            <a:schemeClr val="tx1"/>
                          </a:solidFill>
                          <a:effectLst/>
                          <a:latin typeface="+mj-lt"/>
                          <a:ea typeface="Times New Roman" panose="02020603050405020304" pitchFamily="18" charset="0"/>
                          <a:cs typeface="Times New Roman" panose="02020603050405020304" pitchFamily="18" charset="0"/>
                        </a:rPr>
                        <a:t>for </a:t>
                      </a:r>
                      <a:r>
                        <a:rPr lang="en-US" sz="1400" i="0" dirty="0">
                          <a:solidFill>
                            <a:schemeClr val="tx1"/>
                          </a:solidFill>
                          <a:effectLst/>
                          <a:latin typeface="+mj-lt"/>
                          <a:ea typeface="Times New Roman" panose="02020603050405020304" pitchFamily="18" charset="0"/>
                          <a:cs typeface="Times New Roman" panose="02020603050405020304" pitchFamily="18" charset="0"/>
                        </a:rPr>
                        <a:t>that specific</a:t>
                      </a:r>
                      <a:r>
                        <a:rPr lang="en-US" sz="1400" i="0" spc="165" dirty="0">
                          <a:solidFill>
                            <a:schemeClr val="tx1"/>
                          </a:solidFill>
                          <a:effectLst/>
                          <a:latin typeface="+mj-lt"/>
                          <a:ea typeface="Times New Roman" panose="02020603050405020304" pitchFamily="18" charset="0"/>
                          <a:cs typeface="Times New Roman" panose="02020603050405020304" pitchFamily="18" charset="0"/>
                        </a:rPr>
                        <a:t> </a:t>
                      </a:r>
                      <a:r>
                        <a:rPr lang="en-US" sz="1400" i="0" dirty="0">
                          <a:solidFill>
                            <a:schemeClr val="tx1"/>
                          </a:solidFill>
                          <a:effectLst/>
                          <a:latin typeface="+mj-lt"/>
                          <a:ea typeface="Times New Roman" panose="02020603050405020304" pitchFamily="18" charset="0"/>
                          <a:cs typeface="Times New Roman" panose="02020603050405020304" pitchFamily="18" charset="0"/>
                        </a:rPr>
                        <a:t>NLRI.</a:t>
                      </a:r>
                    </a:p>
                  </a:txBody>
                  <a:tcPr marL="0" marR="0" marT="0" marB="0" anchor="ctr"/>
                </a:tc>
                <a:extLst>
                  <a:ext uri="{0D108BD9-81ED-4DB2-BD59-A6C34878D82A}">
                    <a16:rowId xmlns:a16="http://schemas.microsoft.com/office/drawing/2014/main" val="3452927939"/>
                  </a:ext>
                </a:extLst>
              </a:tr>
              <a:tr h="467559">
                <a:tc>
                  <a:txBody>
                    <a:bodyPr/>
                    <a:lstStyle/>
                    <a:p>
                      <a:pPr marL="38100" marR="0">
                        <a:lnSpc>
                          <a:spcPct val="107000"/>
                        </a:lnSpc>
                        <a:spcBef>
                          <a:spcPts val="110"/>
                        </a:spcBef>
                        <a:spcAft>
                          <a:spcPts val="0"/>
                        </a:spcAft>
                      </a:pPr>
                      <a:r>
                        <a:rPr lang="en-US" sz="1400">
                          <a:solidFill>
                            <a:schemeClr val="tx1"/>
                          </a:solidFill>
                          <a:effectLst/>
                          <a:latin typeface="+mj-lt"/>
                          <a:ea typeface="Times New Roman" panose="02020603050405020304" pitchFamily="18" charset="0"/>
                          <a:cs typeface="Times New Roman" panose="02020603050405020304" pitchFamily="18" charset="0"/>
                        </a:rPr>
                        <a:t>Metric</a:t>
                      </a:r>
                    </a:p>
                  </a:txBody>
                  <a:tcPr marL="0" marR="0" marT="0" marB="0" anchor="ctr"/>
                </a:tc>
                <a:tc>
                  <a:txBody>
                    <a:bodyPr/>
                    <a:lstStyle/>
                    <a:p>
                      <a:pPr marL="37465" marR="91440">
                        <a:lnSpc>
                          <a:spcPts val="1100"/>
                        </a:lnSpc>
                        <a:spcBef>
                          <a:spcPts val="205"/>
                        </a:spcBef>
                        <a:spcAft>
                          <a:spcPts val="0"/>
                        </a:spcAft>
                      </a:pPr>
                      <a:r>
                        <a:rPr lang="en-US" sz="1400" i="0" dirty="0">
                          <a:solidFill>
                            <a:schemeClr val="tx1"/>
                          </a:solidFill>
                          <a:effectLst/>
                          <a:latin typeface="+mj-lt"/>
                          <a:ea typeface="Times New Roman" panose="02020603050405020304" pitchFamily="18" charset="0"/>
                          <a:cs typeface="Times New Roman" panose="02020603050405020304" pitchFamily="18" charset="0"/>
                        </a:rPr>
                        <a:t>Multiple-exit discriminator (MED): An optional non-transitive BGP path attribute used in BGP for the specific NLRI.</a:t>
                      </a:r>
                    </a:p>
                  </a:txBody>
                  <a:tcPr marL="0" marR="0" marT="0" marB="0" anchor="ctr"/>
                </a:tc>
                <a:extLst>
                  <a:ext uri="{0D108BD9-81ED-4DB2-BD59-A6C34878D82A}">
                    <a16:rowId xmlns:a16="http://schemas.microsoft.com/office/drawing/2014/main" val="2843811788"/>
                  </a:ext>
                </a:extLst>
              </a:tr>
              <a:tr h="455205">
                <a:tc>
                  <a:txBody>
                    <a:bodyPr/>
                    <a:lstStyle/>
                    <a:p>
                      <a:pPr marL="38100" marR="0">
                        <a:lnSpc>
                          <a:spcPct val="107000"/>
                        </a:lnSpc>
                        <a:spcBef>
                          <a:spcPts val="110"/>
                        </a:spcBef>
                        <a:spcAft>
                          <a:spcPts val="0"/>
                        </a:spcAft>
                      </a:pPr>
                      <a:r>
                        <a:rPr lang="en-US" sz="1400">
                          <a:solidFill>
                            <a:schemeClr val="tx1"/>
                          </a:solidFill>
                          <a:effectLst/>
                          <a:latin typeface="+mj-lt"/>
                          <a:ea typeface="Times New Roman" panose="02020603050405020304" pitchFamily="18" charset="0"/>
                          <a:cs typeface="Times New Roman" panose="02020603050405020304" pitchFamily="18" charset="0"/>
                        </a:rPr>
                        <a:t>LocPrf</a:t>
                      </a:r>
                    </a:p>
                  </a:txBody>
                  <a:tcPr marL="0" marR="0" marT="0" marB="0" anchor="ctr"/>
                </a:tc>
                <a:tc>
                  <a:txBody>
                    <a:bodyPr/>
                    <a:lstStyle/>
                    <a:p>
                      <a:pPr marL="37465" marR="91440">
                        <a:lnSpc>
                          <a:spcPts val="1100"/>
                        </a:lnSpc>
                        <a:spcBef>
                          <a:spcPts val="205"/>
                        </a:spcBef>
                        <a:spcAft>
                          <a:spcPts val="0"/>
                        </a:spcAft>
                      </a:pPr>
                      <a:r>
                        <a:rPr lang="en-US" sz="1400" i="0" dirty="0">
                          <a:solidFill>
                            <a:schemeClr val="tx1"/>
                          </a:solidFill>
                          <a:effectLst/>
                          <a:latin typeface="+mj-lt"/>
                          <a:ea typeface="Times New Roman" panose="02020603050405020304" pitchFamily="18" charset="0"/>
                          <a:cs typeface="Times New Roman" panose="02020603050405020304" pitchFamily="18" charset="0"/>
                        </a:rPr>
                        <a:t>Local Preference: A well-known discretionary BGP path attribute used in the BGP best-path algorithm for the specific NLRI.</a:t>
                      </a:r>
                    </a:p>
                  </a:txBody>
                  <a:tcPr marL="0" marR="0" marT="0" marB="0" anchor="ctr"/>
                </a:tc>
                <a:extLst>
                  <a:ext uri="{0D108BD9-81ED-4DB2-BD59-A6C34878D82A}">
                    <a16:rowId xmlns:a16="http://schemas.microsoft.com/office/drawing/2014/main" val="3877641594"/>
                  </a:ext>
                </a:extLst>
              </a:tr>
              <a:tr h="368135">
                <a:tc>
                  <a:txBody>
                    <a:bodyPr/>
                    <a:lstStyle/>
                    <a:p>
                      <a:pPr marL="38100" marR="0">
                        <a:lnSpc>
                          <a:spcPct val="107000"/>
                        </a:lnSpc>
                        <a:spcBef>
                          <a:spcPts val="110"/>
                        </a:spcBef>
                        <a:spcAft>
                          <a:spcPts val="0"/>
                        </a:spcAft>
                      </a:pPr>
                      <a:r>
                        <a:rPr lang="en-US" sz="1400">
                          <a:solidFill>
                            <a:schemeClr val="tx1"/>
                          </a:solidFill>
                          <a:effectLst/>
                          <a:latin typeface="+mj-lt"/>
                          <a:ea typeface="Times New Roman" panose="02020603050405020304" pitchFamily="18" charset="0"/>
                          <a:cs typeface="Times New Roman" panose="02020603050405020304" pitchFamily="18" charset="0"/>
                        </a:rPr>
                        <a:t>Weight</a:t>
                      </a:r>
                    </a:p>
                  </a:txBody>
                  <a:tcPr marL="0" marR="0" marT="0" marB="0" anchor="ctr"/>
                </a:tc>
                <a:tc>
                  <a:txBody>
                    <a:bodyPr/>
                    <a:lstStyle/>
                    <a:p>
                      <a:pPr marL="37465" marR="91440">
                        <a:lnSpc>
                          <a:spcPts val="1100"/>
                        </a:lnSpc>
                        <a:spcBef>
                          <a:spcPts val="175"/>
                        </a:spcBef>
                        <a:spcAft>
                          <a:spcPts val="0"/>
                        </a:spcAft>
                      </a:pPr>
                      <a:r>
                        <a:rPr lang="en-US" sz="1400" i="0" dirty="0">
                          <a:solidFill>
                            <a:schemeClr val="tx1"/>
                          </a:solidFill>
                          <a:effectLst/>
                          <a:latin typeface="+mj-lt"/>
                          <a:ea typeface="Times New Roman" panose="02020603050405020304" pitchFamily="18" charset="0"/>
                          <a:cs typeface="Times New Roman" panose="02020603050405020304" pitchFamily="18" charset="0"/>
                        </a:rPr>
                        <a:t>A locally significant Cisco-defined attribute used in the BGP best-path algorithm for the specific NLRI.</a:t>
                      </a:r>
                    </a:p>
                  </a:txBody>
                  <a:tcPr marL="0" marR="0" marT="0" marB="0" anchor="ctr"/>
                </a:tc>
                <a:extLst>
                  <a:ext uri="{0D108BD9-81ED-4DB2-BD59-A6C34878D82A}">
                    <a16:rowId xmlns:a16="http://schemas.microsoft.com/office/drawing/2014/main" val="2359316111"/>
                  </a:ext>
                </a:extLst>
              </a:tr>
              <a:tr h="996945">
                <a:tc>
                  <a:txBody>
                    <a:bodyPr/>
                    <a:lstStyle/>
                    <a:p>
                      <a:pPr marL="38100" marR="0">
                        <a:lnSpc>
                          <a:spcPct val="107000"/>
                        </a:lnSpc>
                        <a:spcBef>
                          <a:spcPts val="110"/>
                        </a:spcBef>
                        <a:spcAft>
                          <a:spcPts val="0"/>
                        </a:spcAft>
                      </a:pPr>
                      <a:r>
                        <a:rPr lang="en-US" sz="1400" dirty="0">
                          <a:solidFill>
                            <a:schemeClr val="tx1"/>
                          </a:solidFill>
                          <a:effectLst/>
                          <a:latin typeface="+mj-lt"/>
                          <a:ea typeface="Times New Roman" panose="02020603050405020304" pitchFamily="18" charset="0"/>
                          <a:cs typeface="Times New Roman" panose="02020603050405020304" pitchFamily="18" charset="0"/>
                        </a:rPr>
                        <a:t>Path and Origin</a:t>
                      </a:r>
                    </a:p>
                  </a:txBody>
                  <a:tcPr marL="0" marR="0" marT="0" marB="0" anchor="ctr"/>
                </a:tc>
                <a:tc>
                  <a:txBody>
                    <a:bodyPr/>
                    <a:lstStyle/>
                    <a:p>
                      <a:pPr marL="37465" marR="313055">
                        <a:lnSpc>
                          <a:spcPct val="90000"/>
                        </a:lnSpc>
                        <a:spcBef>
                          <a:spcPts val="225"/>
                        </a:spcBef>
                        <a:spcAft>
                          <a:spcPts val="0"/>
                        </a:spcAft>
                      </a:pPr>
                      <a:r>
                        <a:rPr lang="en-US" sz="1400" i="0" dirty="0">
                          <a:solidFill>
                            <a:schemeClr val="tx1"/>
                          </a:solidFill>
                          <a:effectLst/>
                          <a:latin typeface="+mj-lt"/>
                          <a:ea typeface="Times New Roman" panose="02020603050405020304" pitchFamily="18" charset="0"/>
                          <a:cs typeface="Times New Roman" panose="02020603050405020304" pitchFamily="18" charset="0"/>
                        </a:rPr>
                        <a:t>AS_Path: A well-known mandatory BGP path attribute used for loop prevention and in the BGP best-path algorithm for the specific NLRI.</a:t>
                      </a:r>
                    </a:p>
                    <a:p>
                      <a:pPr marL="37465" marR="108585">
                        <a:lnSpc>
                          <a:spcPts val="1100"/>
                        </a:lnSpc>
                        <a:spcBef>
                          <a:spcPts val="270"/>
                        </a:spcBef>
                        <a:spcAft>
                          <a:spcPts val="0"/>
                        </a:spcAft>
                      </a:pPr>
                      <a:r>
                        <a:rPr lang="en-US" sz="1400" i="0" dirty="0">
                          <a:solidFill>
                            <a:schemeClr val="tx1"/>
                          </a:solidFill>
                          <a:effectLst/>
                          <a:latin typeface="+mj-lt"/>
                          <a:ea typeface="Times New Roman" panose="02020603050405020304" pitchFamily="18" charset="0"/>
                          <a:cs typeface="Times New Roman" panose="02020603050405020304" pitchFamily="18" charset="0"/>
                        </a:rPr>
                        <a:t>Origin: A well-known mandatory BGP path attribute used in the BGP best-path algorithm. A value of </a:t>
                      </a:r>
                      <a:r>
                        <a:rPr lang="en-US" sz="1400" i="0" dirty="0" err="1">
                          <a:solidFill>
                            <a:schemeClr val="tx1"/>
                          </a:solidFill>
                          <a:effectLst/>
                          <a:latin typeface="+mj-lt"/>
                          <a:ea typeface="Times New Roman" panose="02020603050405020304" pitchFamily="18" charset="0"/>
                          <a:cs typeface="Times New Roman" panose="02020603050405020304" pitchFamily="18" charset="0"/>
                        </a:rPr>
                        <a:t>i</a:t>
                      </a:r>
                      <a:r>
                        <a:rPr lang="en-US" sz="1400" i="0" dirty="0">
                          <a:solidFill>
                            <a:schemeClr val="tx1"/>
                          </a:solidFill>
                          <a:effectLst/>
                          <a:latin typeface="+mj-lt"/>
                          <a:ea typeface="Times New Roman" panose="02020603050405020304" pitchFamily="18" charset="0"/>
                          <a:cs typeface="Times New Roman" panose="02020603050405020304" pitchFamily="18" charset="0"/>
                        </a:rPr>
                        <a:t> represents an </a:t>
                      </a:r>
                      <a:r>
                        <a:rPr lang="en-US" sz="1400" i="0" spc="-40" dirty="0">
                          <a:solidFill>
                            <a:schemeClr val="tx1"/>
                          </a:solidFill>
                          <a:effectLst/>
                          <a:latin typeface="+mj-lt"/>
                          <a:ea typeface="Times New Roman" panose="02020603050405020304" pitchFamily="18" charset="0"/>
                          <a:cs typeface="Times New Roman" panose="02020603050405020304" pitchFamily="18" charset="0"/>
                        </a:rPr>
                        <a:t>IGP, </a:t>
                      </a:r>
                      <a:r>
                        <a:rPr lang="en-US" sz="1400" i="0" dirty="0">
                          <a:solidFill>
                            <a:schemeClr val="tx1"/>
                          </a:solidFill>
                          <a:effectLst/>
                          <a:latin typeface="+mj-lt"/>
                          <a:ea typeface="Times New Roman" panose="02020603050405020304" pitchFamily="18" charset="0"/>
                          <a:cs typeface="Times New Roman" panose="02020603050405020304" pitchFamily="18" charset="0"/>
                        </a:rPr>
                        <a:t>e indicates </a:t>
                      </a:r>
                      <a:r>
                        <a:rPr lang="en-US" sz="1400" i="0" spc="-45" dirty="0">
                          <a:solidFill>
                            <a:schemeClr val="tx1"/>
                          </a:solidFill>
                          <a:effectLst/>
                          <a:latin typeface="+mj-lt"/>
                          <a:ea typeface="Times New Roman" panose="02020603050405020304" pitchFamily="18" charset="0"/>
                          <a:cs typeface="Times New Roman" panose="02020603050405020304" pitchFamily="18" charset="0"/>
                        </a:rPr>
                        <a:t>EGP, </a:t>
                      </a:r>
                      <a:r>
                        <a:rPr lang="en-US" sz="1400" i="0" dirty="0">
                          <a:solidFill>
                            <a:schemeClr val="tx1"/>
                          </a:solidFill>
                          <a:effectLst/>
                          <a:latin typeface="+mj-lt"/>
                          <a:ea typeface="Times New Roman" panose="02020603050405020304" pitchFamily="18" charset="0"/>
                          <a:cs typeface="Times New Roman" panose="02020603050405020304" pitchFamily="18" charset="0"/>
                        </a:rPr>
                        <a:t>and ? indicates a </a:t>
                      </a:r>
                      <a:r>
                        <a:rPr lang="en-US" sz="1400" i="0" spc="-20" dirty="0">
                          <a:solidFill>
                            <a:schemeClr val="tx1"/>
                          </a:solidFill>
                          <a:effectLst/>
                          <a:latin typeface="+mj-lt"/>
                          <a:ea typeface="Times New Roman" panose="02020603050405020304" pitchFamily="18" charset="0"/>
                          <a:cs typeface="Times New Roman" panose="02020603050405020304" pitchFamily="18" charset="0"/>
                        </a:rPr>
                        <a:t>route </a:t>
                      </a:r>
                      <a:r>
                        <a:rPr lang="en-US" sz="1400" i="0" dirty="0">
                          <a:solidFill>
                            <a:schemeClr val="tx1"/>
                          </a:solidFill>
                          <a:effectLst/>
                          <a:latin typeface="+mj-lt"/>
                          <a:ea typeface="Times New Roman" panose="02020603050405020304" pitchFamily="18" charset="0"/>
                          <a:cs typeface="Times New Roman" panose="02020603050405020304" pitchFamily="18" charset="0"/>
                        </a:rPr>
                        <a:t>that was redistributed into </a:t>
                      </a:r>
                      <a:r>
                        <a:rPr lang="en-US" sz="1400" i="0" spc="-30" dirty="0">
                          <a:solidFill>
                            <a:schemeClr val="tx1"/>
                          </a:solidFill>
                          <a:effectLst/>
                          <a:latin typeface="+mj-lt"/>
                          <a:ea typeface="Times New Roman" panose="02020603050405020304" pitchFamily="18" charset="0"/>
                          <a:cs typeface="Times New Roman" panose="02020603050405020304" pitchFamily="18" charset="0"/>
                        </a:rPr>
                        <a:t>BGP.</a:t>
                      </a:r>
                      <a:endParaRPr lang="en-US" sz="1400" i="0" dirty="0">
                        <a:solidFill>
                          <a:schemeClr val="tx1"/>
                        </a:solidFill>
                        <a:effectLst/>
                        <a:latin typeface="+mj-lt"/>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906729202"/>
                  </a:ext>
                </a:extLst>
              </a:tr>
            </a:tbl>
          </a:graphicData>
        </a:graphic>
      </p:graphicFrame>
    </p:spTree>
    <p:extLst>
      <p:ext uri="{BB962C8B-B14F-4D97-AF65-F5344CB8AC3E}">
        <p14:creationId xmlns:p14="http://schemas.microsoft.com/office/powerpoint/2010/main" val="36076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3293"/>
            <a:ext cx="8345488" cy="731837"/>
          </a:xfrm>
        </p:spPr>
        <p:txBody>
          <a:bodyPr/>
          <a:lstStyle/>
          <a:p>
            <a:r>
              <a:rPr lang="en-US" sz="1600" dirty="0"/>
              <a:t>Basic BGP Configuration</a:t>
            </a:r>
            <a:br>
              <a:rPr lang="en-US" sz="2400" dirty="0"/>
            </a:br>
            <a:r>
              <a:rPr lang="en-US" sz="2400" dirty="0"/>
              <a:t>Receiving and Viewing Routes (Cont.)</a:t>
            </a:r>
          </a:p>
        </p:txBody>
      </p:sp>
      <p:sp>
        <p:nvSpPr>
          <p:cNvPr id="10" name="TextBox 9"/>
          <p:cNvSpPr txBox="1"/>
          <p:nvPr/>
        </p:nvSpPr>
        <p:spPr>
          <a:xfrm>
            <a:off x="505717" y="701457"/>
            <a:ext cx="8100955" cy="646331"/>
          </a:xfrm>
          <a:prstGeom prst="rect">
            <a:avLst/>
          </a:prstGeom>
          <a:noFill/>
        </p:spPr>
        <p:txBody>
          <a:bodyPr wrap="square" rtlCol="0">
            <a:spAutoFit/>
          </a:bodyPr>
          <a:lstStyle/>
          <a:p>
            <a:r>
              <a:rPr lang="en-US" dirty="0">
                <a:latin typeface="+mj-lt"/>
                <a:ea typeface="Palatino Linotype" panose="02040502050505030304" pitchFamily="18" charset="0"/>
                <a:cs typeface="Palatino Linotype" panose="02040502050505030304" pitchFamily="18" charset="0"/>
              </a:rPr>
              <a:t>The command </a:t>
            </a:r>
            <a:r>
              <a:rPr lang="en-US" b="1" dirty="0">
                <a:latin typeface="+mj-lt"/>
                <a:ea typeface="Palatino Linotype" panose="02040502050505030304" pitchFamily="18" charset="0"/>
                <a:cs typeface="Courier New" panose="02070309020205020404" pitchFamily="49" charset="0"/>
              </a:rPr>
              <a:t>show bgp </a:t>
            </a:r>
            <a:r>
              <a:rPr lang="en-US" i="1" dirty="0">
                <a:latin typeface="+mj-lt"/>
                <a:ea typeface="Palatino Linotype" panose="02040502050505030304" pitchFamily="18" charset="0"/>
                <a:cs typeface="Courier New" panose="02070309020205020404" pitchFamily="49" charset="0"/>
              </a:rPr>
              <a:t>afi safi network </a:t>
            </a:r>
            <a:r>
              <a:rPr lang="en-US" dirty="0">
                <a:latin typeface="+mj-lt"/>
                <a:ea typeface="Palatino Linotype" panose="02040502050505030304" pitchFamily="18" charset="0"/>
                <a:cs typeface="Palatino Linotype" panose="02040502050505030304" pitchFamily="18" charset="0"/>
              </a:rPr>
              <a:t>displays all the paths </a:t>
            </a:r>
            <a:r>
              <a:rPr lang="en-US" spc="-30" dirty="0">
                <a:latin typeface="+mj-lt"/>
                <a:ea typeface="Palatino Linotype" panose="02040502050505030304" pitchFamily="18" charset="0"/>
                <a:cs typeface="Palatino Linotype" panose="02040502050505030304" pitchFamily="18" charset="0"/>
              </a:rPr>
              <a:t>for </a:t>
            </a:r>
            <a:r>
              <a:rPr lang="en-US" dirty="0">
                <a:latin typeface="+mj-lt"/>
                <a:ea typeface="Palatino Linotype" panose="02040502050505030304" pitchFamily="18" charset="0"/>
                <a:cs typeface="Palatino Linotype" panose="02040502050505030304" pitchFamily="18" charset="0"/>
              </a:rPr>
              <a:t>a specific </a:t>
            </a:r>
            <a:r>
              <a:rPr lang="en-US" spc="-20" dirty="0">
                <a:latin typeface="+mj-lt"/>
                <a:ea typeface="Palatino Linotype" panose="02040502050505030304" pitchFamily="18" charset="0"/>
                <a:cs typeface="Palatino Linotype" panose="02040502050505030304" pitchFamily="18" charset="0"/>
              </a:rPr>
              <a:t>route </a:t>
            </a:r>
            <a:r>
              <a:rPr lang="en-US" dirty="0">
                <a:latin typeface="+mj-lt"/>
                <a:ea typeface="Palatino Linotype" panose="02040502050505030304" pitchFamily="18" charset="0"/>
                <a:cs typeface="Palatino Linotype" panose="02040502050505030304" pitchFamily="18" charset="0"/>
              </a:rPr>
              <a:t>and the BGP path attributes </a:t>
            </a:r>
            <a:r>
              <a:rPr lang="en-US" spc="-30" dirty="0">
                <a:latin typeface="+mj-lt"/>
                <a:ea typeface="Palatino Linotype" panose="02040502050505030304" pitchFamily="18" charset="0"/>
                <a:cs typeface="Palatino Linotype" panose="02040502050505030304" pitchFamily="18" charset="0"/>
              </a:rPr>
              <a:t>for </a:t>
            </a:r>
            <a:r>
              <a:rPr lang="en-US" dirty="0">
                <a:latin typeface="+mj-lt"/>
                <a:ea typeface="Palatino Linotype" panose="02040502050505030304" pitchFamily="18" charset="0"/>
                <a:cs typeface="Palatino Linotype" panose="02040502050505030304" pitchFamily="18" charset="0"/>
              </a:rPr>
              <a:t>that </a:t>
            </a:r>
            <a:r>
              <a:rPr lang="en-US" spc="-15" dirty="0">
                <a:latin typeface="+mj-lt"/>
                <a:ea typeface="Palatino Linotype" panose="02040502050505030304" pitchFamily="18" charset="0"/>
                <a:cs typeface="Palatino Linotype" panose="02040502050505030304" pitchFamily="18" charset="0"/>
              </a:rPr>
              <a:t>route. </a:t>
            </a:r>
            <a:endParaRPr lang="en-US" dirty="0">
              <a:latin typeface="+mj-lt"/>
            </a:endParaRPr>
          </a:p>
        </p:txBody>
      </p:sp>
      <p:pic>
        <p:nvPicPr>
          <p:cNvPr id="2" name="Picture 1"/>
          <p:cNvPicPr>
            <a:picLocks noChangeAspect="1"/>
          </p:cNvPicPr>
          <p:nvPr/>
        </p:nvPicPr>
        <p:blipFill>
          <a:blip r:embed="rId3"/>
          <a:stretch>
            <a:fillRect/>
          </a:stretch>
        </p:blipFill>
        <p:spPr>
          <a:xfrm>
            <a:off x="1325091" y="1433294"/>
            <a:ext cx="6051566" cy="3277375"/>
          </a:xfrm>
          <a:prstGeom prst="rect">
            <a:avLst/>
          </a:prstGeom>
        </p:spPr>
      </p:pic>
    </p:spTree>
    <p:extLst>
      <p:ext uri="{BB962C8B-B14F-4D97-AF65-F5344CB8AC3E}">
        <p14:creationId xmlns:p14="http://schemas.microsoft.com/office/powerpoint/2010/main" val="842651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5" y="466724"/>
            <a:ext cx="7598042" cy="1351755"/>
          </a:xfrm>
        </p:spPr>
        <p:txBody>
          <a:bodyPr/>
          <a:lstStyle/>
          <a:p>
            <a:r>
              <a:rPr lang="en-US" sz="4800" dirty="0">
                <a:solidFill>
                  <a:schemeClr val="accent5">
                    <a:lumMod val="40000"/>
                    <a:lumOff val="60000"/>
                  </a:schemeClr>
                </a:solidFill>
              </a:rPr>
              <a:t>BGP Fundamentals</a:t>
            </a:r>
            <a:endParaRPr lang="en-US" dirty="0"/>
          </a:p>
        </p:txBody>
      </p:sp>
      <p:sp>
        <p:nvSpPr>
          <p:cNvPr id="4" name="TextBox 3">
            <a:extLst>
              <a:ext uri="{FF2B5EF4-FFF2-40B4-BE49-F238E27FC236}">
                <a16:creationId xmlns:a16="http://schemas.microsoft.com/office/drawing/2014/main" id="{E2BFA70F-DC0C-41D5-868E-C8FBC661D58F}"/>
              </a:ext>
            </a:extLst>
          </p:cNvPr>
          <p:cNvSpPr txBox="1"/>
          <p:nvPr/>
        </p:nvSpPr>
        <p:spPr>
          <a:xfrm>
            <a:off x="438151" y="2162175"/>
            <a:ext cx="8277832" cy="1077218"/>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accent5">
                    <a:lumMod val="40000"/>
                    <a:lumOff val="60000"/>
                  </a:schemeClr>
                </a:solidFill>
                <a:latin typeface="+mj-lt"/>
                <a:ea typeface="ＭＳ Ｐゴシック" charset="0"/>
              </a:rPr>
              <a:t>Border Gateway Protocol (BGP) is an EGP standardized path vector routing protocol that provides scalability, flexibility, and network stability. When BGP was created, the primary design consideration was for IPv4 inter-organization connectivity on public networks like the Internet and on private dedicated networks. </a:t>
            </a:r>
          </a:p>
        </p:txBody>
      </p:sp>
    </p:spTree>
    <p:custDataLst>
      <p:tags r:id="rId1"/>
    </p:custDataLst>
    <p:extLst>
      <p:ext uri="{BB962C8B-B14F-4D97-AF65-F5344CB8AC3E}">
        <p14:creationId xmlns:p14="http://schemas.microsoft.com/office/powerpoint/2010/main" val="727403309"/>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800" dirty="0"/>
              <a:t>Basic BGP Configuration</a:t>
            </a:r>
            <a:br>
              <a:rPr lang="en-US" sz="2800" dirty="0"/>
            </a:br>
            <a:r>
              <a:rPr lang="en-US" sz="2800" dirty="0"/>
              <a:t>Receiving and Viewing Routes (Cont.)</a:t>
            </a:r>
            <a:endParaRPr lang="en-US" sz="1800" dirty="0"/>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82193" y="636999"/>
            <a:ext cx="8995819" cy="852436"/>
          </a:xfrm>
        </p:spPr>
        <p:txBody>
          <a:bodyPr/>
          <a:lstStyle/>
          <a:p>
            <a:pPr marL="0" indent="0" algn="l"/>
            <a:r>
              <a:rPr lang="en-US" sz="1500" dirty="0">
                <a:solidFill>
                  <a:schemeClr val="tx1"/>
                </a:solidFill>
              </a:rPr>
              <a:t>The Adj-RIB-Out table is a unique table maintained for each BGP peer. It enables a network engineer to view routes advertised to a specific router. The command </a:t>
            </a:r>
            <a:r>
              <a:rPr lang="en-US" sz="1500" b="1" dirty="0">
                <a:solidFill>
                  <a:schemeClr val="tx1"/>
                </a:solidFill>
              </a:rPr>
              <a:t>show bgp </a:t>
            </a:r>
            <a:r>
              <a:rPr lang="en-US" sz="1500" i="1" dirty="0">
                <a:solidFill>
                  <a:schemeClr val="tx1"/>
                </a:solidFill>
              </a:rPr>
              <a:t>afi safi </a:t>
            </a:r>
            <a:r>
              <a:rPr lang="en-US" sz="1500" b="1" dirty="0">
                <a:solidFill>
                  <a:schemeClr val="tx1"/>
                </a:solidFill>
              </a:rPr>
              <a:t>neighbor</a:t>
            </a:r>
            <a:r>
              <a:rPr lang="en-US" sz="1500" dirty="0">
                <a:solidFill>
                  <a:schemeClr val="tx1"/>
                </a:solidFill>
              </a:rPr>
              <a:t> </a:t>
            </a:r>
            <a:r>
              <a:rPr lang="en-US" sz="1500" i="1" dirty="0">
                <a:solidFill>
                  <a:schemeClr val="tx1"/>
                </a:solidFill>
              </a:rPr>
              <a:t>ip-address</a:t>
            </a:r>
            <a:r>
              <a:rPr lang="en-US" sz="1500" dirty="0">
                <a:solidFill>
                  <a:schemeClr val="tx1"/>
                </a:solidFill>
              </a:rPr>
              <a:t> </a:t>
            </a:r>
            <a:r>
              <a:rPr lang="en-US" sz="1500" b="1" dirty="0">
                <a:solidFill>
                  <a:schemeClr val="tx1"/>
                </a:solidFill>
              </a:rPr>
              <a:t>advertised routes </a:t>
            </a:r>
            <a:r>
              <a:rPr lang="en-US" sz="1500" dirty="0">
                <a:solidFill>
                  <a:schemeClr val="tx1"/>
                </a:solidFill>
              </a:rPr>
              <a:t>displays the contents of the Adj-RIB-Out table for a neighbor.</a:t>
            </a:r>
          </a:p>
        </p:txBody>
      </p:sp>
      <p:pic>
        <p:nvPicPr>
          <p:cNvPr id="5" name="Picture 4"/>
          <p:cNvPicPr>
            <a:picLocks noChangeAspect="1"/>
          </p:cNvPicPr>
          <p:nvPr/>
        </p:nvPicPr>
        <p:blipFill>
          <a:blip r:embed="rId3"/>
          <a:stretch>
            <a:fillRect/>
          </a:stretch>
        </p:blipFill>
        <p:spPr>
          <a:xfrm>
            <a:off x="1142465" y="1489435"/>
            <a:ext cx="6060558" cy="3192814"/>
          </a:xfrm>
          <a:prstGeom prst="rect">
            <a:avLst/>
          </a:prstGeom>
        </p:spPr>
      </p:pic>
    </p:spTree>
    <p:extLst>
      <p:ext uri="{BB962C8B-B14F-4D97-AF65-F5344CB8AC3E}">
        <p14:creationId xmlns:p14="http://schemas.microsoft.com/office/powerpoint/2010/main" val="3794775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71701"/>
            <a:ext cx="8345488" cy="731837"/>
          </a:xfrm>
        </p:spPr>
        <p:txBody>
          <a:bodyPr/>
          <a:lstStyle/>
          <a:p>
            <a:r>
              <a:rPr lang="en-US" sz="1600" dirty="0"/>
              <a:t>Basic BGP Configuration</a:t>
            </a:r>
            <a:br>
              <a:rPr lang="en-US" sz="2400" dirty="0"/>
            </a:br>
            <a:r>
              <a:rPr lang="en-US" sz="2400" dirty="0"/>
              <a:t>BGP Route Advertisements from Indirect Sources</a:t>
            </a:r>
          </a:p>
        </p:txBody>
      </p:sp>
      <p:sp>
        <p:nvSpPr>
          <p:cNvPr id="6" name="TextBox 5"/>
          <p:cNvSpPr txBox="1"/>
          <p:nvPr/>
        </p:nvSpPr>
        <p:spPr>
          <a:xfrm>
            <a:off x="188536" y="846983"/>
            <a:ext cx="8578392" cy="923330"/>
          </a:xfrm>
          <a:prstGeom prst="rect">
            <a:avLst/>
          </a:prstGeom>
          <a:noFill/>
        </p:spPr>
        <p:txBody>
          <a:bodyPr wrap="square" rtlCol="0">
            <a:spAutoFit/>
          </a:bodyPr>
          <a:lstStyle/>
          <a:p>
            <a:r>
              <a:rPr lang="en-US" dirty="0"/>
              <a:t>BGP should be thought of as a routing application as the BGP session and route advertisement are two separate components. BGP can install multiple routes learned from static routes, EIGRP, and OSPF.</a:t>
            </a:r>
          </a:p>
        </p:txBody>
      </p:sp>
      <p:pic>
        <p:nvPicPr>
          <p:cNvPr id="2" name="Picture 1"/>
          <p:cNvPicPr>
            <a:picLocks noChangeAspect="1"/>
          </p:cNvPicPr>
          <p:nvPr/>
        </p:nvPicPr>
        <p:blipFill>
          <a:blip r:embed="rId3"/>
          <a:stretch>
            <a:fillRect/>
          </a:stretch>
        </p:blipFill>
        <p:spPr>
          <a:xfrm>
            <a:off x="188536" y="1876643"/>
            <a:ext cx="4477840" cy="2714342"/>
          </a:xfrm>
          <a:prstGeom prst="rect">
            <a:avLst/>
          </a:prstGeom>
        </p:spPr>
      </p:pic>
      <p:pic>
        <p:nvPicPr>
          <p:cNvPr id="7" name="Picture 6"/>
          <p:cNvPicPr>
            <a:picLocks noChangeAspect="1"/>
          </p:cNvPicPr>
          <p:nvPr/>
        </p:nvPicPr>
        <p:blipFill>
          <a:blip r:embed="rId4"/>
          <a:stretch>
            <a:fillRect/>
          </a:stretch>
        </p:blipFill>
        <p:spPr>
          <a:xfrm>
            <a:off x="4666376" y="2015785"/>
            <a:ext cx="4291586" cy="2135766"/>
          </a:xfrm>
          <a:prstGeom prst="rect">
            <a:avLst/>
          </a:prstGeom>
        </p:spPr>
      </p:pic>
    </p:spTree>
    <p:extLst>
      <p:ext uri="{BB962C8B-B14F-4D97-AF65-F5344CB8AC3E}">
        <p14:creationId xmlns:p14="http://schemas.microsoft.com/office/powerpoint/2010/main" val="2813583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71701"/>
            <a:ext cx="8345488" cy="731837"/>
          </a:xfrm>
        </p:spPr>
        <p:txBody>
          <a:bodyPr/>
          <a:lstStyle/>
          <a:p>
            <a:r>
              <a:rPr lang="en-US" sz="1600" dirty="0"/>
              <a:t>Basic BGP Configuration</a:t>
            </a:r>
            <a:br>
              <a:rPr lang="en-US" sz="2400" dirty="0"/>
            </a:br>
            <a:r>
              <a:rPr lang="en-US" sz="2400" dirty="0"/>
              <a:t>BGP Route Advertisements from Indirect Sources (Cont.)</a:t>
            </a:r>
          </a:p>
        </p:txBody>
      </p:sp>
      <p:sp>
        <p:nvSpPr>
          <p:cNvPr id="11" name="TextBox 10"/>
          <p:cNvSpPr txBox="1"/>
          <p:nvPr/>
        </p:nvSpPr>
        <p:spPr>
          <a:xfrm>
            <a:off x="87168" y="803538"/>
            <a:ext cx="8514157" cy="584775"/>
          </a:xfrm>
          <a:prstGeom prst="rect">
            <a:avLst/>
          </a:prstGeom>
          <a:noFill/>
        </p:spPr>
        <p:txBody>
          <a:bodyPr wrap="square" rtlCol="0">
            <a:spAutoFit/>
          </a:bodyPr>
          <a:lstStyle/>
          <a:p>
            <a:r>
              <a:rPr lang="en-US" sz="1600" dirty="0"/>
              <a:t>Redistributing routes learned from an IGP into BGP is completely safe.  Redistributing routes learned from BGP into an IGP should be done with extreme caution.</a:t>
            </a:r>
          </a:p>
        </p:txBody>
      </p:sp>
      <p:sp>
        <p:nvSpPr>
          <p:cNvPr id="8" name="TextBox 7"/>
          <p:cNvSpPr txBox="1"/>
          <p:nvPr/>
        </p:nvSpPr>
        <p:spPr>
          <a:xfrm>
            <a:off x="240833" y="1669344"/>
            <a:ext cx="8693267" cy="276999"/>
          </a:xfrm>
          <a:prstGeom prst="rect">
            <a:avLst/>
          </a:prstGeom>
          <a:noFill/>
        </p:spPr>
        <p:txBody>
          <a:bodyPr wrap="square" rtlCol="0">
            <a:spAutoFit/>
          </a:bodyPr>
          <a:lstStyle/>
          <a:p>
            <a:pPr algn="ctr"/>
            <a:r>
              <a:rPr lang="en-US" sz="1200" dirty="0"/>
              <a:t>Example 11-12 Configuring Advertising Routes for Non-Connected Routes</a:t>
            </a:r>
          </a:p>
        </p:txBody>
      </p:sp>
      <p:sp>
        <p:nvSpPr>
          <p:cNvPr id="5" name="Rectangle 4"/>
          <p:cNvSpPr/>
          <p:nvPr/>
        </p:nvSpPr>
        <p:spPr>
          <a:xfrm>
            <a:off x="2202486" y="1946343"/>
            <a:ext cx="4769963" cy="2566420"/>
          </a:xfrm>
          <a:prstGeom prst="rect">
            <a:avLst/>
          </a:prstGeom>
          <a:noFill/>
          <a:ln>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Content Placeholder 1"/>
          <p:cNvSpPr>
            <a:spLocks noGrp="1"/>
          </p:cNvSpPr>
          <p:nvPr>
            <p:ph idx="1"/>
          </p:nvPr>
        </p:nvSpPr>
        <p:spPr>
          <a:xfrm>
            <a:off x="2272614" y="2009793"/>
            <a:ext cx="4598771" cy="2407275"/>
          </a:xfrm>
          <a:noFill/>
        </p:spPr>
        <p:txBody>
          <a:bodyPr/>
          <a:lstStyle/>
          <a:p>
            <a:pPr algn="l"/>
            <a:r>
              <a:rPr lang="en-US" sz="1600" dirty="0">
                <a:solidFill>
                  <a:schemeClr val="tx1"/>
                </a:solidFill>
              </a:rPr>
              <a:t>R1</a:t>
            </a:r>
          </a:p>
          <a:p>
            <a:pPr algn="l"/>
            <a:r>
              <a:rPr lang="en-US" sz="1400" dirty="0">
                <a:solidFill>
                  <a:schemeClr val="tx1"/>
                </a:solidFill>
                <a:latin typeface="Courier New" panose="02070309020205020404" pitchFamily="49" charset="0"/>
                <a:cs typeface="Courier New" panose="02070309020205020404" pitchFamily="49" charset="0"/>
              </a:rPr>
              <a:t>router bgp 65100</a:t>
            </a:r>
          </a:p>
          <a:p>
            <a:pPr algn="l"/>
            <a:r>
              <a:rPr lang="en-US" sz="1400" dirty="0">
                <a:solidFill>
                  <a:schemeClr val="tx1"/>
                </a:solidFill>
                <a:latin typeface="Courier New" panose="02070309020205020404" pitchFamily="49" charset="0"/>
                <a:cs typeface="Courier New" panose="02070309020205020404" pitchFamily="49" charset="0"/>
              </a:rPr>
              <a:t> bgp log-neighbor-changes</a:t>
            </a:r>
          </a:p>
          <a:p>
            <a:pPr algn="l"/>
            <a:r>
              <a:rPr lang="en-US" sz="1400" dirty="0">
                <a:solidFill>
                  <a:schemeClr val="tx1"/>
                </a:solidFill>
                <a:latin typeface="Courier New" panose="02070309020205020404" pitchFamily="49" charset="0"/>
                <a:cs typeface="Courier New" panose="02070309020205020404" pitchFamily="49" charset="0"/>
              </a:rPr>
              <a:t> network 10.12.1.0 mask 255.255.255.0</a:t>
            </a:r>
          </a:p>
          <a:p>
            <a:pPr algn="l"/>
            <a:r>
              <a:rPr lang="en-US" sz="1400" dirty="0">
                <a:solidFill>
                  <a:schemeClr val="tx1"/>
                </a:solidFill>
                <a:latin typeface="Courier New" panose="02070309020205020404" pitchFamily="49" charset="0"/>
                <a:cs typeface="Courier New" panose="02070309020205020404" pitchFamily="49" charset="0"/>
              </a:rPr>
              <a:t> network 192.168.1.1 mask 255.255.255.255</a:t>
            </a:r>
          </a:p>
          <a:p>
            <a:pPr algn="l"/>
            <a:r>
              <a:rPr lang="en-US" sz="1400" dirty="0">
                <a:solidFill>
                  <a:schemeClr val="tx1"/>
                </a:solidFill>
                <a:latin typeface="Courier New" panose="02070309020205020404" pitchFamily="49" charset="0"/>
                <a:cs typeface="Courier New" panose="02070309020205020404" pitchFamily="49" charset="0"/>
              </a:rPr>
              <a:t> network 192.168.3.3 mask 255.255.255.255</a:t>
            </a:r>
          </a:p>
          <a:p>
            <a:pPr algn="l"/>
            <a:r>
              <a:rPr lang="en-US" sz="1400" dirty="0">
                <a:solidFill>
                  <a:schemeClr val="tx1"/>
                </a:solidFill>
                <a:latin typeface="Courier New" panose="02070309020205020404" pitchFamily="49" charset="0"/>
                <a:cs typeface="Courier New" panose="02070309020205020404" pitchFamily="49" charset="0"/>
              </a:rPr>
              <a:t> network 192.168.4.4 mask 255.255.255.255</a:t>
            </a:r>
          </a:p>
          <a:p>
            <a:pPr algn="l"/>
            <a:r>
              <a:rPr lang="en-US" sz="1400" dirty="0">
                <a:solidFill>
                  <a:schemeClr val="tx1"/>
                </a:solidFill>
                <a:latin typeface="Courier New" panose="02070309020205020404" pitchFamily="49" charset="0"/>
                <a:cs typeface="Courier New" panose="02070309020205020404" pitchFamily="49" charset="0"/>
              </a:rPr>
              <a:t> redistribute </a:t>
            </a:r>
            <a:r>
              <a:rPr lang="en-US" sz="1400" dirty="0" err="1">
                <a:solidFill>
                  <a:schemeClr val="tx1"/>
                </a:solidFill>
                <a:latin typeface="Courier New" panose="02070309020205020404" pitchFamily="49" charset="0"/>
                <a:cs typeface="Courier New" panose="02070309020205020404" pitchFamily="49" charset="0"/>
              </a:rPr>
              <a:t>ospf</a:t>
            </a:r>
            <a:r>
              <a:rPr lang="en-US" sz="1400" dirty="0">
                <a:solidFill>
                  <a:schemeClr val="tx1"/>
                </a:solidFill>
                <a:latin typeface="Courier New" panose="02070309020205020404" pitchFamily="49" charset="0"/>
                <a:cs typeface="Courier New" panose="02070309020205020404" pitchFamily="49" charset="0"/>
              </a:rPr>
              <a:t> 1</a:t>
            </a:r>
          </a:p>
          <a:p>
            <a:pPr algn="l"/>
            <a:r>
              <a:rPr lang="en-US" sz="1400" dirty="0">
                <a:solidFill>
                  <a:schemeClr val="tx1"/>
                </a:solidFill>
                <a:latin typeface="Courier New" panose="02070309020205020404" pitchFamily="49" charset="0"/>
                <a:cs typeface="Courier New" panose="02070309020205020404" pitchFamily="49" charset="0"/>
              </a:rPr>
              <a:t> neighbor 10.12.1.2 remote-as 65200</a:t>
            </a:r>
          </a:p>
        </p:txBody>
      </p:sp>
    </p:spTree>
    <p:extLst>
      <p:ext uri="{BB962C8B-B14F-4D97-AF65-F5344CB8AC3E}">
        <p14:creationId xmlns:p14="http://schemas.microsoft.com/office/powerpoint/2010/main" val="2447440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5" y="466724"/>
            <a:ext cx="7598042" cy="1351755"/>
          </a:xfrm>
        </p:spPr>
        <p:txBody>
          <a:bodyPr/>
          <a:lstStyle/>
          <a:p>
            <a:r>
              <a:rPr lang="en-US" dirty="0">
                <a:solidFill>
                  <a:schemeClr val="accent5">
                    <a:lumMod val="40000"/>
                    <a:lumOff val="60000"/>
                  </a:schemeClr>
                </a:solidFill>
              </a:rPr>
              <a:t>Route Summarization</a:t>
            </a:r>
          </a:p>
        </p:txBody>
      </p:sp>
      <p:sp>
        <p:nvSpPr>
          <p:cNvPr id="2" name="Rectangle 1">
            <a:extLst>
              <a:ext uri="{FF2B5EF4-FFF2-40B4-BE49-F238E27FC236}">
                <a16:creationId xmlns:a16="http://schemas.microsoft.com/office/drawing/2014/main" id="{695B4501-EA0B-4CEF-A024-9CE21687BC3D}"/>
              </a:ext>
            </a:extLst>
          </p:cNvPr>
          <p:cNvSpPr/>
          <p:nvPr/>
        </p:nvSpPr>
        <p:spPr>
          <a:xfrm>
            <a:off x="359275" y="1971585"/>
            <a:ext cx="8158348" cy="830997"/>
          </a:xfrm>
          <a:prstGeom prst="rect">
            <a:avLst/>
          </a:prstGeom>
        </p:spPr>
        <p:txBody>
          <a:bodyPr wrap="square">
            <a:spAutoFit/>
          </a:bodyPr>
          <a:lstStyle/>
          <a:p>
            <a:pPr defTabSz="684213">
              <a:spcBef>
                <a:spcPts val="600"/>
              </a:spcBef>
              <a:spcAft>
                <a:spcPts val="600"/>
              </a:spcAft>
              <a:buClr>
                <a:schemeClr val="tx2"/>
              </a:buClr>
              <a:buSzPct val="90000"/>
            </a:pPr>
            <a:r>
              <a:rPr lang="en-US" sz="1600" dirty="0">
                <a:solidFill>
                  <a:schemeClr val="accent5">
                    <a:lumMod val="40000"/>
                    <a:lumOff val="60000"/>
                  </a:schemeClr>
                </a:solidFill>
                <a:latin typeface="+mj-lt"/>
                <a:ea typeface="ＭＳ Ｐゴシック" charset="0"/>
              </a:rPr>
              <a:t>Summarizing prefixes conserves router resources and accelerates best-path calculation by reducing the size of the table. Summarization also provides the benefit of stability by hiding route flaps from downstream routers, thereby reducing routing churn.  </a:t>
            </a:r>
          </a:p>
        </p:txBody>
      </p:sp>
    </p:spTree>
    <p:custDataLst>
      <p:tags r:id="rId1"/>
    </p:custDataLst>
    <p:extLst>
      <p:ext uri="{BB962C8B-B14F-4D97-AF65-F5344CB8AC3E}">
        <p14:creationId xmlns:p14="http://schemas.microsoft.com/office/powerpoint/2010/main" val="4211335590"/>
      </p:ext>
    </p:extLst>
  </p:cSld>
  <p:clrMapOvr>
    <a:masterClrMapping/>
  </p:clrMapOvr>
  <p:transition spd="slow">
    <p:wip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Route Summarization</a:t>
            </a:r>
            <a:br>
              <a:rPr lang="en-US" sz="2400" dirty="0"/>
            </a:br>
            <a:r>
              <a:rPr lang="en-US" sz="2400" dirty="0"/>
              <a:t>Summarizing Prefixes</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0" y="731836"/>
            <a:ext cx="9144000" cy="3859018"/>
          </a:xfrm>
        </p:spPr>
        <p:txBody>
          <a:bodyPr/>
          <a:lstStyle/>
          <a:p>
            <a:pPr marL="0" indent="0" algn="l" defTabSz="684213" fontAlgn="base">
              <a:spcBef>
                <a:spcPts val="600"/>
              </a:spcBef>
              <a:spcAft>
                <a:spcPts val="600"/>
              </a:spcAft>
              <a:buClr>
                <a:schemeClr val="tx2"/>
              </a:buClr>
              <a:buSzPct val="90000"/>
            </a:pPr>
            <a:r>
              <a:rPr lang="en-US" sz="1800" dirty="0">
                <a:solidFill>
                  <a:schemeClr val="tx1"/>
                </a:solidFill>
              </a:rPr>
              <a:t>There are two techniques for BGP summarization:</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800" b="1" dirty="0">
                <a:solidFill>
                  <a:schemeClr val="tx1"/>
                </a:solidFill>
              </a:rPr>
              <a:t>Static -</a:t>
            </a:r>
            <a:r>
              <a:rPr lang="en-US" sz="1800" dirty="0">
                <a:solidFill>
                  <a:schemeClr val="tx1"/>
                </a:solidFill>
              </a:rPr>
              <a:t> Create a static route to Null0 for the summary network prefix and then advertise the prefix with a network statement. The downfall of this technique is that the summary route is always advertised, even if the networks are not available.</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800" b="1" dirty="0">
                <a:solidFill>
                  <a:schemeClr val="tx1"/>
                </a:solidFill>
              </a:rPr>
              <a:t>Dynamic - </a:t>
            </a:r>
            <a:r>
              <a:rPr lang="en-US" sz="1800" dirty="0">
                <a:solidFill>
                  <a:schemeClr val="tx1"/>
                </a:solidFill>
              </a:rPr>
              <a:t>Configure an aggregation network prefix. When viable component routes that match the aggregate network prefix enter the BGP table, then the aggregate prefix is created. The originating router sets the next hop to Null0 as a discard route for the aggregated prefix for loop prevention.</a:t>
            </a:r>
          </a:p>
          <a:p>
            <a:pPr marL="0" indent="0" algn="l" defTabSz="684213" fontAlgn="base">
              <a:spcBef>
                <a:spcPts val="600"/>
              </a:spcBef>
              <a:spcAft>
                <a:spcPts val="600"/>
              </a:spcAft>
              <a:buClr>
                <a:schemeClr val="tx2"/>
              </a:buClr>
              <a:buSzPct val="90000"/>
            </a:pPr>
            <a:endParaRPr lang="en-US" sz="1500" dirty="0">
              <a:solidFill>
                <a:srgbClr val="000000"/>
              </a:solidFill>
            </a:endParaRPr>
          </a:p>
        </p:txBody>
      </p:sp>
    </p:spTree>
    <p:extLst>
      <p:ext uri="{BB962C8B-B14F-4D97-AF65-F5344CB8AC3E}">
        <p14:creationId xmlns:p14="http://schemas.microsoft.com/office/powerpoint/2010/main" val="3436394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35" y="89307"/>
            <a:ext cx="8521700" cy="556994"/>
          </a:xfrm>
        </p:spPr>
        <p:txBody>
          <a:bodyPr>
            <a:noAutofit/>
          </a:bodyPr>
          <a:lstStyle/>
          <a:p>
            <a:r>
              <a:rPr lang="en-US" sz="1600" dirty="0"/>
              <a:t>Route Summarization</a:t>
            </a:r>
            <a:br>
              <a:rPr lang="en-US" sz="2800" dirty="0"/>
            </a:br>
            <a:r>
              <a:rPr lang="en-US" sz="2800" dirty="0"/>
              <a:t>Aggregate Address</a:t>
            </a:r>
          </a:p>
        </p:txBody>
      </p:sp>
      <p:sp>
        <p:nvSpPr>
          <p:cNvPr id="5" name="TextBox 4">
            <a:extLst>
              <a:ext uri="{FF2B5EF4-FFF2-40B4-BE49-F238E27FC236}">
                <a16:creationId xmlns:a16="http://schemas.microsoft.com/office/drawing/2014/main" id="{5F2367C6-1C0F-41B5-B9D1-2C5D49E06948}"/>
              </a:ext>
            </a:extLst>
          </p:cNvPr>
          <p:cNvSpPr txBox="1"/>
          <p:nvPr/>
        </p:nvSpPr>
        <p:spPr>
          <a:xfrm>
            <a:off x="279400" y="831028"/>
            <a:ext cx="8318335" cy="923330"/>
          </a:xfrm>
          <a:prstGeom prst="rect">
            <a:avLst/>
          </a:prstGeom>
          <a:noFill/>
        </p:spPr>
        <p:txBody>
          <a:bodyPr wrap="square" rtlCol="0">
            <a:spAutoFit/>
          </a:bodyPr>
          <a:lstStyle/>
          <a:p>
            <a:r>
              <a:rPr lang="en-US" dirty="0"/>
              <a:t>Dynamic route summarization is accomplished with the BGP address family configuration command </a:t>
            </a:r>
            <a:r>
              <a:rPr lang="en-US" b="1" dirty="0"/>
              <a:t>aggregate-address</a:t>
            </a:r>
            <a:r>
              <a:rPr lang="en-US" dirty="0"/>
              <a:t> </a:t>
            </a:r>
            <a:r>
              <a:rPr lang="en-US" i="1" dirty="0"/>
              <a:t>network subnet-mask </a:t>
            </a:r>
            <a:r>
              <a:rPr lang="en-US" dirty="0"/>
              <a:t>[</a:t>
            </a:r>
            <a:r>
              <a:rPr lang="en-US" b="1" dirty="0"/>
              <a:t>summary</a:t>
            </a:r>
            <a:r>
              <a:rPr lang="en-US" dirty="0"/>
              <a:t>-</a:t>
            </a:r>
            <a:r>
              <a:rPr lang="en-US" b="1" dirty="0"/>
              <a:t>only</a:t>
            </a:r>
            <a:r>
              <a:rPr lang="en-US" dirty="0"/>
              <a:t>] [</a:t>
            </a:r>
            <a:r>
              <a:rPr lang="en-US" b="1" dirty="0"/>
              <a:t>as</a:t>
            </a:r>
            <a:r>
              <a:rPr lang="en-US" dirty="0"/>
              <a:t>-</a:t>
            </a:r>
            <a:r>
              <a:rPr lang="en-US" b="1" dirty="0"/>
              <a:t>set</a:t>
            </a:r>
            <a:r>
              <a:rPr lang="en-US" dirty="0"/>
              <a:t>].</a:t>
            </a:r>
          </a:p>
        </p:txBody>
      </p:sp>
      <p:pic>
        <p:nvPicPr>
          <p:cNvPr id="6" name="Picture 5">
            <a:extLst>
              <a:ext uri="{FF2B5EF4-FFF2-40B4-BE49-F238E27FC236}">
                <a16:creationId xmlns:a16="http://schemas.microsoft.com/office/drawing/2014/main" id="{A9BB1FBD-3A44-45CD-8A9F-C2DE0950B117}"/>
              </a:ext>
            </a:extLst>
          </p:cNvPr>
          <p:cNvPicPr>
            <a:picLocks noChangeAspect="1"/>
          </p:cNvPicPr>
          <p:nvPr/>
        </p:nvPicPr>
        <p:blipFill>
          <a:blip r:embed="rId3"/>
          <a:stretch>
            <a:fillRect/>
          </a:stretch>
        </p:blipFill>
        <p:spPr>
          <a:xfrm>
            <a:off x="2087562" y="2311352"/>
            <a:ext cx="4905375" cy="1857375"/>
          </a:xfrm>
          <a:prstGeom prst="rect">
            <a:avLst/>
          </a:prstGeom>
        </p:spPr>
      </p:pic>
    </p:spTree>
    <p:extLst>
      <p:ext uri="{BB962C8B-B14F-4D97-AF65-F5344CB8AC3E}">
        <p14:creationId xmlns:p14="http://schemas.microsoft.com/office/powerpoint/2010/main" val="188088924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Route Summarization</a:t>
            </a:r>
            <a:br>
              <a:rPr lang="en-US" sz="2400" dirty="0"/>
            </a:br>
            <a:r>
              <a:rPr lang="en-US" sz="2400" dirty="0"/>
              <a:t>Aggregating Address (Cont.)</a:t>
            </a:r>
          </a:p>
        </p:txBody>
      </p:sp>
      <p:sp>
        <p:nvSpPr>
          <p:cNvPr id="10" name="Rectangle 9"/>
          <p:cNvSpPr/>
          <p:nvPr/>
        </p:nvSpPr>
        <p:spPr>
          <a:xfrm>
            <a:off x="244464" y="1073180"/>
            <a:ext cx="8655071" cy="3082565"/>
          </a:xfrm>
          <a:prstGeom prst="rect">
            <a:avLst/>
          </a:prstGeom>
          <a:noFill/>
          <a:ln>
            <a:solidFill>
              <a:schemeClr val="accent4"/>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p:cNvSpPr txBox="1"/>
          <p:nvPr/>
        </p:nvSpPr>
        <p:spPr>
          <a:xfrm>
            <a:off x="244464" y="1163053"/>
            <a:ext cx="3996607" cy="1846659"/>
          </a:xfrm>
          <a:prstGeom prst="rect">
            <a:avLst/>
          </a:prstGeom>
          <a:noFill/>
        </p:spPr>
        <p:txBody>
          <a:bodyPr wrap="none" rtlCol="0">
            <a:spAutoFit/>
          </a:bodyPr>
          <a:lstStyle/>
          <a:p>
            <a:r>
              <a:rPr lang="en-US" dirty="0"/>
              <a:t>R1</a:t>
            </a:r>
          </a:p>
          <a:p>
            <a:r>
              <a:rPr lang="en-US" sz="1200" dirty="0">
                <a:latin typeface="Courier New" panose="02070309020205020404" pitchFamily="49" charset="0"/>
                <a:cs typeface="Courier New" panose="02070309020205020404" pitchFamily="49" charset="0"/>
              </a:rPr>
              <a:t>router bgp 65100</a:t>
            </a:r>
          </a:p>
          <a:p>
            <a:r>
              <a:rPr lang="en-US" sz="1200" dirty="0">
                <a:latin typeface="Courier New" panose="02070309020205020404" pitchFamily="49" charset="0"/>
                <a:cs typeface="Courier New" panose="02070309020205020404" pitchFamily="49" charset="0"/>
              </a:rPr>
              <a:t> bgp log-neighbor-changes</a:t>
            </a:r>
          </a:p>
          <a:p>
            <a:r>
              <a:rPr lang="en-US" sz="1200" dirty="0">
                <a:latin typeface="Courier New" panose="02070309020205020404" pitchFamily="49" charset="0"/>
                <a:cs typeface="Courier New" panose="02070309020205020404" pitchFamily="49" charset="0"/>
              </a:rPr>
              <a:t> network 10.12.1.0 mask 255.255.255.0</a:t>
            </a:r>
          </a:p>
          <a:p>
            <a:r>
              <a:rPr lang="en-US" sz="1200" dirty="0">
                <a:latin typeface="Courier New" panose="02070309020205020404" pitchFamily="49" charset="0"/>
                <a:cs typeface="Courier New" panose="02070309020205020404" pitchFamily="49" charset="0"/>
              </a:rPr>
              <a:t> network 192.168.1.1 mask 255.255.255.255</a:t>
            </a:r>
          </a:p>
          <a:p>
            <a:r>
              <a:rPr lang="en-US" sz="1200" dirty="0">
                <a:latin typeface="Courier New" panose="02070309020205020404" pitchFamily="49" charset="0"/>
                <a:cs typeface="Courier New" panose="02070309020205020404" pitchFamily="49" charset="0"/>
              </a:rPr>
              <a:t> network 192.168.3.3 mask 255.255.255.255</a:t>
            </a:r>
          </a:p>
          <a:p>
            <a:r>
              <a:rPr lang="en-US" sz="1200" dirty="0">
                <a:latin typeface="Courier New" panose="02070309020205020404" pitchFamily="49" charset="0"/>
                <a:cs typeface="Courier New" panose="02070309020205020404" pitchFamily="49" charset="0"/>
              </a:rPr>
              <a:t> network 192.168.4.4 mask 255.255.255.255</a:t>
            </a:r>
          </a:p>
          <a:p>
            <a:r>
              <a:rPr lang="en-US" sz="1200" dirty="0">
                <a:latin typeface="Courier New" panose="02070309020205020404" pitchFamily="49" charset="0"/>
                <a:cs typeface="Courier New" panose="02070309020205020404" pitchFamily="49" charset="0"/>
              </a:rPr>
              <a:t> redistribute </a:t>
            </a:r>
            <a:r>
              <a:rPr lang="en-US" sz="1200" dirty="0" err="1">
                <a:latin typeface="Courier New" panose="02070309020205020404" pitchFamily="49" charset="0"/>
                <a:cs typeface="Courier New" panose="02070309020205020404" pitchFamily="49" charset="0"/>
              </a:rPr>
              <a:t>ospf</a:t>
            </a:r>
            <a:r>
              <a:rPr lang="en-US" sz="1200" dirty="0">
                <a:latin typeface="Courier New" panose="02070309020205020404" pitchFamily="49" charset="0"/>
                <a:cs typeface="Courier New" panose="02070309020205020404" pitchFamily="49" charset="0"/>
              </a:rPr>
              <a:t> 1</a:t>
            </a:r>
          </a:p>
          <a:p>
            <a:r>
              <a:rPr lang="en-US" sz="1200" dirty="0">
                <a:latin typeface="Courier New" panose="02070309020205020404" pitchFamily="49" charset="0"/>
                <a:cs typeface="Courier New" panose="02070309020205020404" pitchFamily="49" charset="0"/>
              </a:rPr>
              <a:t> neighbor 10.12.1.2 remote-as 65200</a:t>
            </a:r>
          </a:p>
        </p:txBody>
      </p:sp>
      <p:sp>
        <p:nvSpPr>
          <p:cNvPr id="5" name="Rectangle 4"/>
          <p:cNvSpPr/>
          <p:nvPr/>
        </p:nvSpPr>
        <p:spPr>
          <a:xfrm>
            <a:off x="4568670" y="1163053"/>
            <a:ext cx="4235966" cy="2585323"/>
          </a:xfrm>
          <a:prstGeom prst="rect">
            <a:avLst/>
          </a:prstGeom>
        </p:spPr>
        <p:txBody>
          <a:bodyPr wrap="square">
            <a:spAutoFit/>
          </a:bodyPr>
          <a:lstStyle/>
          <a:p>
            <a:r>
              <a:rPr lang="en-US" dirty="0"/>
              <a:t>R2</a:t>
            </a:r>
          </a:p>
          <a:p>
            <a:r>
              <a:rPr lang="en-US" sz="1200" dirty="0">
                <a:latin typeface="Courier New" panose="02070309020205020404" pitchFamily="49" charset="0"/>
                <a:cs typeface="Courier New" panose="02070309020205020404" pitchFamily="49" charset="0"/>
              </a:rPr>
              <a:t>router bgp 65100</a:t>
            </a:r>
          </a:p>
          <a:p>
            <a:r>
              <a:rPr lang="en-US" sz="1200" dirty="0">
                <a:latin typeface="Courier New" panose="02070309020205020404" pitchFamily="49" charset="0"/>
                <a:cs typeface="Courier New" panose="02070309020205020404" pitchFamily="49" charset="0"/>
              </a:rPr>
              <a:t> bgp log-neighbor-changes</a:t>
            </a:r>
          </a:p>
          <a:p>
            <a:r>
              <a:rPr lang="en-US" sz="1200" dirty="0">
                <a:latin typeface="Courier New" panose="02070309020205020404" pitchFamily="49" charset="0"/>
                <a:cs typeface="Courier New" panose="02070309020205020404" pitchFamily="49" charset="0"/>
              </a:rPr>
              <a:t> neighbor 10.12.1.1 remote-as 65100</a:t>
            </a:r>
          </a:p>
          <a:p>
            <a:r>
              <a:rPr lang="en-US" sz="1200" dirty="0">
                <a:latin typeface="Courier New" panose="02070309020205020404" pitchFamily="49" charset="0"/>
                <a:cs typeface="Courier New" panose="02070309020205020404" pitchFamily="49" charset="0"/>
              </a:rPr>
              <a:t> neighbor 10.23.1.3 remote-as 65300</a:t>
            </a:r>
          </a:p>
          <a:p>
            <a:r>
              <a:rPr lang="en-US" sz="1200" dirty="0">
                <a:latin typeface="Courier New" panose="02070309020205020404" pitchFamily="49" charset="0"/>
                <a:cs typeface="Courier New" panose="02070309020205020404" pitchFamily="49" charset="0"/>
              </a:rPr>
              <a:t> !</a:t>
            </a:r>
          </a:p>
          <a:p>
            <a:r>
              <a:rPr lang="en-US" sz="1200" dirty="0">
                <a:latin typeface="Courier New" panose="02070309020205020404" pitchFamily="49" charset="0"/>
                <a:cs typeface="Courier New" panose="02070309020205020404" pitchFamily="49" charset="0"/>
              </a:rPr>
              <a:t> address-family ipv4</a:t>
            </a:r>
          </a:p>
          <a:p>
            <a:r>
              <a:rPr lang="en-US" sz="1200" dirty="0">
                <a:latin typeface="Courier New" panose="02070309020205020404" pitchFamily="49" charset="0"/>
                <a:cs typeface="Courier New" panose="02070309020205020404" pitchFamily="49" charset="0"/>
              </a:rPr>
              <a:t>  aggregate-address 192.168.0.0 255.255.0.0</a:t>
            </a:r>
          </a:p>
          <a:p>
            <a:r>
              <a:rPr lang="en-US" sz="1200" dirty="0">
                <a:latin typeface="Courier New" panose="02070309020205020404" pitchFamily="49" charset="0"/>
                <a:cs typeface="Courier New" panose="02070309020205020404" pitchFamily="49" charset="0"/>
              </a:rPr>
              <a:t>  aggregate-address 172.16.0.0 255.255.240.0</a:t>
            </a:r>
          </a:p>
          <a:p>
            <a:r>
              <a:rPr lang="en-US" sz="1200" dirty="0">
                <a:latin typeface="Courier New" panose="02070309020205020404" pitchFamily="49" charset="0"/>
                <a:cs typeface="Courier New" panose="02070309020205020404" pitchFamily="49" charset="0"/>
              </a:rPr>
              <a:t>  redistribute connected</a:t>
            </a:r>
          </a:p>
          <a:p>
            <a:r>
              <a:rPr lang="en-US" sz="1200" dirty="0">
                <a:latin typeface="Courier New" panose="02070309020205020404" pitchFamily="49" charset="0"/>
                <a:cs typeface="Courier New" panose="02070309020205020404" pitchFamily="49" charset="0"/>
              </a:rPr>
              <a:t>  neighbor 10.12.1.1 activate</a:t>
            </a:r>
          </a:p>
          <a:p>
            <a:r>
              <a:rPr lang="en-US" sz="1200" dirty="0">
                <a:latin typeface="Courier New" panose="02070309020205020404" pitchFamily="49" charset="0"/>
                <a:cs typeface="Courier New" panose="02070309020205020404" pitchFamily="49" charset="0"/>
              </a:rPr>
              <a:t>  neighbor 10.23.1.3 activate</a:t>
            </a:r>
          </a:p>
          <a:p>
            <a:r>
              <a:rPr lang="en-US" sz="1200" dirty="0">
                <a:latin typeface="Courier New" panose="02070309020205020404" pitchFamily="49" charset="0"/>
                <a:cs typeface="Courier New" panose="02070309020205020404" pitchFamily="49" charset="0"/>
              </a:rPr>
              <a:t> exit-address-family</a:t>
            </a:r>
          </a:p>
        </p:txBody>
      </p:sp>
      <p:sp>
        <p:nvSpPr>
          <p:cNvPr id="11" name="TextBox 10"/>
          <p:cNvSpPr txBox="1"/>
          <p:nvPr/>
        </p:nvSpPr>
        <p:spPr>
          <a:xfrm>
            <a:off x="244464" y="4149787"/>
            <a:ext cx="8453761" cy="276999"/>
          </a:xfrm>
          <a:prstGeom prst="rect">
            <a:avLst/>
          </a:prstGeom>
          <a:noFill/>
        </p:spPr>
        <p:txBody>
          <a:bodyPr wrap="square" rtlCol="0">
            <a:spAutoFit/>
          </a:bodyPr>
          <a:lstStyle/>
          <a:p>
            <a:pPr algn="ctr"/>
            <a:r>
              <a:rPr lang="en-US" sz="1200" dirty="0"/>
              <a:t>Example 11-15 Configuring BGP Route Aggregation</a:t>
            </a:r>
          </a:p>
        </p:txBody>
      </p:sp>
    </p:spTree>
    <p:extLst>
      <p:ext uri="{BB962C8B-B14F-4D97-AF65-F5344CB8AC3E}">
        <p14:creationId xmlns:p14="http://schemas.microsoft.com/office/powerpoint/2010/main" val="2353022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Route Summarization</a:t>
            </a:r>
            <a:br>
              <a:rPr lang="en-US" sz="2400" dirty="0"/>
            </a:br>
            <a:r>
              <a:rPr lang="en-US" sz="2400" dirty="0"/>
              <a:t>Atomic Aggregate</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0" y="615555"/>
            <a:ext cx="9144000" cy="1086331"/>
          </a:xfrm>
        </p:spPr>
        <p:txBody>
          <a:bodyPr/>
          <a:lstStyle/>
          <a:p>
            <a:pPr marL="0" indent="0" algn="l" defTabSz="684213" fontAlgn="base">
              <a:spcBef>
                <a:spcPts val="600"/>
              </a:spcBef>
              <a:spcAft>
                <a:spcPts val="600"/>
              </a:spcAft>
              <a:buClr>
                <a:schemeClr val="tx2"/>
              </a:buClr>
              <a:buSzPct val="90000"/>
            </a:pPr>
            <a:r>
              <a:rPr lang="en-US" sz="1600" dirty="0">
                <a:solidFill>
                  <a:srgbClr val="000000"/>
                </a:solidFill>
              </a:rPr>
              <a:t>Aggregated routes act like new BGP routes with a shorter prefix length. When a BGP router summarizes a route, it does not advertise the AS_Path information from before the aggregation. BGP path attributes like AS_Path, MED, and BGP communities are not included in the new BGP advertisement.</a:t>
            </a:r>
            <a:endParaRPr lang="en-US" sz="1300" dirty="0">
              <a:solidFill>
                <a:srgbClr val="000000"/>
              </a:solidFill>
            </a:endParaRPr>
          </a:p>
        </p:txBody>
      </p:sp>
      <p:sp>
        <p:nvSpPr>
          <p:cNvPr id="2" name="Rectangle 1"/>
          <p:cNvSpPr/>
          <p:nvPr/>
        </p:nvSpPr>
        <p:spPr>
          <a:xfrm>
            <a:off x="1794417" y="1694444"/>
            <a:ext cx="6070862" cy="2870791"/>
          </a:xfrm>
          <a:prstGeom prst="rect">
            <a:avLst/>
          </a:prstGeom>
          <a:noFill/>
          <a:ln>
            <a:solidFill>
              <a:schemeClr val="accent4">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p:cNvSpPr txBox="1"/>
          <p:nvPr/>
        </p:nvSpPr>
        <p:spPr>
          <a:xfrm>
            <a:off x="1794417" y="1758242"/>
            <a:ext cx="6070862" cy="2677656"/>
          </a:xfrm>
          <a:prstGeom prst="rect">
            <a:avLst/>
          </a:prstGeom>
          <a:noFill/>
        </p:spPr>
        <p:txBody>
          <a:bodyPr wrap="square" rtlCol="0">
            <a:spAutoFit/>
          </a:bodyPr>
          <a:lstStyle/>
          <a:p>
            <a:pPr marL="285730" lvl="3">
              <a:buSzPct val="90000"/>
            </a:pPr>
            <a:r>
              <a:rPr lang="en-US" sz="1200" dirty="0">
                <a:solidFill>
                  <a:srgbClr val="000000"/>
                </a:solidFill>
                <a:cs typeface="Courier New" panose="02070309020205020404" pitchFamily="49" charset="0"/>
              </a:rPr>
              <a:t>R2</a:t>
            </a:r>
            <a:endParaRPr lang="en-US" sz="1200" dirty="0">
              <a:solidFill>
                <a:srgbClr val="000000"/>
              </a:solidFill>
              <a:latin typeface="Courier New" panose="02070309020205020404" pitchFamily="49" charset="0"/>
              <a:cs typeface="Courier New" panose="02070309020205020404" pitchFamily="49" charset="0"/>
            </a:endParaRPr>
          </a:p>
          <a:p>
            <a:pPr marL="285730" lvl="3">
              <a:buSzPct val="90000"/>
            </a:pPr>
            <a:r>
              <a:rPr lang="en-US" sz="1200" dirty="0">
                <a:solidFill>
                  <a:srgbClr val="000000"/>
                </a:solidFill>
                <a:latin typeface="Courier New" panose="02070309020205020404" pitchFamily="49" charset="0"/>
                <a:cs typeface="Courier New" panose="02070309020205020404" pitchFamily="49" charset="0"/>
              </a:rPr>
              <a:t>router bgp 65200</a:t>
            </a:r>
          </a:p>
          <a:p>
            <a:pPr marL="285730" lvl="3">
              <a:buSzPct val="90000"/>
            </a:pPr>
            <a:r>
              <a:rPr lang="en-US" sz="1200" dirty="0">
                <a:solidFill>
                  <a:srgbClr val="000000"/>
                </a:solidFill>
                <a:latin typeface="Courier New" panose="02070309020205020404" pitchFamily="49" charset="0"/>
                <a:cs typeface="Courier New" panose="02070309020205020404" pitchFamily="49" charset="0"/>
              </a:rPr>
              <a:t> bgp log-neighbor-changes</a:t>
            </a:r>
          </a:p>
          <a:p>
            <a:pPr marL="285730" lvl="3">
              <a:buSzPct val="90000"/>
            </a:pPr>
            <a:r>
              <a:rPr lang="en-US" sz="1200" dirty="0">
                <a:solidFill>
                  <a:srgbClr val="000000"/>
                </a:solidFill>
                <a:latin typeface="Courier New" panose="02070309020205020404" pitchFamily="49" charset="0"/>
                <a:cs typeface="Courier New" panose="02070309020205020404" pitchFamily="49" charset="0"/>
              </a:rPr>
              <a:t> no bgp default ipv4-unicast</a:t>
            </a:r>
          </a:p>
          <a:p>
            <a:pPr marL="285730" lvl="3">
              <a:buSzPct val="90000"/>
            </a:pPr>
            <a:r>
              <a:rPr lang="en-US" sz="1200" dirty="0">
                <a:solidFill>
                  <a:srgbClr val="000000"/>
                </a:solidFill>
                <a:latin typeface="Courier New" panose="02070309020205020404" pitchFamily="49" charset="0"/>
                <a:cs typeface="Courier New" panose="02070309020205020404" pitchFamily="49" charset="0"/>
              </a:rPr>
              <a:t> neighbor 10.12.1.1 remote-as 65100</a:t>
            </a:r>
          </a:p>
          <a:p>
            <a:pPr marL="285730" lvl="3">
              <a:buSzPct val="90000"/>
            </a:pPr>
            <a:r>
              <a:rPr lang="en-US" sz="1200" dirty="0">
                <a:solidFill>
                  <a:srgbClr val="000000"/>
                </a:solidFill>
                <a:latin typeface="Courier New" panose="02070309020205020404" pitchFamily="49" charset="0"/>
                <a:cs typeface="Courier New" panose="02070309020205020404" pitchFamily="49" charset="0"/>
              </a:rPr>
              <a:t> neighbor 10.23.1.3 remote-as 65300</a:t>
            </a:r>
          </a:p>
          <a:p>
            <a:pPr marL="285730" lvl="3">
              <a:buSzPct val="90000"/>
            </a:pPr>
            <a:r>
              <a:rPr lang="en-US" sz="1200" dirty="0">
                <a:solidFill>
                  <a:srgbClr val="000000"/>
                </a:solidFill>
                <a:latin typeface="Courier New" panose="02070309020205020404" pitchFamily="49" charset="0"/>
                <a:cs typeface="Courier New" panose="02070309020205020404" pitchFamily="49" charset="0"/>
              </a:rPr>
              <a:t> !</a:t>
            </a:r>
          </a:p>
          <a:p>
            <a:pPr marL="285730" lvl="3">
              <a:buSzPct val="90000"/>
            </a:pPr>
            <a:r>
              <a:rPr lang="en-US" sz="1200" dirty="0">
                <a:solidFill>
                  <a:srgbClr val="000000"/>
                </a:solidFill>
                <a:latin typeface="Courier New" panose="02070309020205020404" pitchFamily="49" charset="0"/>
                <a:cs typeface="Courier New" panose="02070309020205020404" pitchFamily="49" charset="0"/>
              </a:rPr>
              <a:t> address-family ipv4</a:t>
            </a:r>
          </a:p>
          <a:p>
            <a:pPr marL="285730" lvl="3">
              <a:buSzPct val="90000"/>
            </a:pPr>
            <a:r>
              <a:rPr lang="en-US" sz="1200" dirty="0">
                <a:solidFill>
                  <a:srgbClr val="000000"/>
                </a:solidFill>
                <a:latin typeface="Courier New" panose="02070309020205020404" pitchFamily="49" charset="0"/>
                <a:cs typeface="Courier New" panose="02070309020205020404" pitchFamily="49" charset="0"/>
              </a:rPr>
              <a:t>  aggregate-address 192.168.0.0 255.255.0.0 summary-only</a:t>
            </a:r>
          </a:p>
          <a:p>
            <a:pPr marL="285730" lvl="3">
              <a:buSzPct val="90000"/>
            </a:pPr>
            <a:r>
              <a:rPr lang="en-US" sz="1200" dirty="0">
                <a:solidFill>
                  <a:srgbClr val="000000"/>
                </a:solidFill>
                <a:latin typeface="Courier New" panose="02070309020205020404" pitchFamily="49" charset="0"/>
                <a:cs typeface="Courier New" panose="02070309020205020404" pitchFamily="49" charset="0"/>
              </a:rPr>
              <a:t>  aggregate-address 172.16.0.0 255.255.240.0 summary-only</a:t>
            </a:r>
          </a:p>
          <a:p>
            <a:pPr marL="285730" lvl="3">
              <a:buSzPct val="90000"/>
            </a:pPr>
            <a:r>
              <a:rPr lang="en-US" sz="1200" dirty="0">
                <a:solidFill>
                  <a:srgbClr val="000000"/>
                </a:solidFill>
                <a:latin typeface="Courier New" panose="02070309020205020404" pitchFamily="49" charset="0"/>
                <a:cs typeface="Courier New" panose="02070309020205020404" pitchFamily="49" charset="0"/>
              </a:rPr>
              <a:t>  redistribute connected</a:t>
            </a:r>
          </a:p>
          <a:p>
            <a:pPr marL="285730" lvl="3">
              <a:buSzPct val="90000"/>
            </a:pPr>
            <a:r>
              <a:rPr lang="en-US" sz="1200" dirty="0">
                <a:solidFill>
                  <a:srgbClr val="000000"/>
                </a:solidFill>
                <a:latin typeface="Courier New" panose="02070309020205020404" pitchFamily="49" charset="0"/>
                <a:cs typeface="Courier New" panose="02070309020205020404" pitchFamily="49" charset="0"/>
              </a:rPr>
              <a:t>  neighbor 10.12.1.1 activate</a:t>
            </a:r>
          </a:p>
          <a:p>
            <a:pPr marL="285730" lvl="3">
              <a:buSzPct val="90000"/>
            </a:pPr>
            <a:r>
              <a:rPr lang="en-US" sz="1200" dirty="0">
                <a:solidFill>
                  <a:srgbClr val="000000"/>
                </a:solidFill>
                <a:latin typeface="Courier New" panose="02070309020205020404" pitchFamily="49" charset="0"/>
                <a:cs typeface="Courier New" panose="02070309020205020404" pitchFamily="49" charset="0"/>
              </a:rPr>
              <a:t>  neighbor 10.23.1.3 activate</a:t>
            </a:r>
          </a:p>
          <a:p>
            <a:pPr marL="285730" lvl="3">
              <a:buSzPct val="90000"/>
            </a:pPr>
            <a:r>
              <a:rPr lang="en-US" sz="1200" dirty="0">
                <a:solidFill>
                  <a:srgbClr val="000000"/>
                </a:solidFill>
                <a:latin typeface="Courier New" panose="02070309020205020404" pitchFamily="49" charset="0"/>
                <a:cs typeface="Courier New" panose="02070309020205020404" pitchFamily="49" charset="0"/>
              </a:rPr>
              <a:t> exit-address-family</a:t>
            </a:r>
          </a:p>
        </p:txBody>
      </p:sp>
      <p:pic>
        <p:nvPicPr>
          <p:cNvPr id="6" name="Picture 5">
            <a:extLst>
              <a:ext uri="{FF2B5EF4-FFF2-40B4-BE49-F238E27FC236}">
                <a16:creationId xmlns:a16="http://schemas.microsoft.com/office/drawing/2014/main" id="{93C34435-6939-469D-869E-40418B6916E8}"/>
              </a:ext>
            </a:extLst>
          </p:cNvPr>
          <p:cNvPicPr>
            <a:picLocks noChangeAspect="1"/>
          </p:cNvPicPr>
          <p:nvPr/>
        </p:nvPicPr>
        <p:blipFill>
          <a:blip r:embed="rId3"/>
          <a:stretch>
            <a:fillRect/>
          </a:stretch>
        </p:blipFill>
        <p:spPr>
          <a:xfrm>
            <a:off x="1794417" y="4621591"/>
            <a:ext cx="4305300" cy="228600"/>
          </a:xfrm>
          <a:prstGeom prst="rect">
            <a:avLst/>
          </a:prstGeom>
        </p:spPr>
      </p:pic>
    </p:spTree>
    <p:extLst>
      <p:ext uri="{BB962C8B-B14F-4D97-AF65-F5344CB8AC3E}">
        <p14:creationId xmlns:p14="http://schemas.microsoft.com/office/powerpoint/2010/main" val="2543799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Route Summarization</a:t>
            </a:r>
            <a:br>
              <a:rPr lang="en-US" sz="2400" dirty="0"/>
            </a:br>
            <a:r>
              <a:rPr lang="en-US" sz="2400" dirty="0"/>
              <a:t>Atomic Aggregate (Cont.)</a:t>
            </a:r>
          </a:p>
        </p:txBody>
      </p:sp>
      <p:sp>
        <p:nvSpPr>
          <p:cNvPr id="5" name="TextBox 4"/>
          <p:cNvSpPr txBox="1"/>
          <p:nvPr/>
        </p:nvSpPr>
        <p:spPr>
          <a:xfrm>
            <a:off x="1830514" y="1157729"/>
            <a:ext cx="5797485" cy="2631490"/>
          </a:xfrm>
          <a:prstGeom prst="rect">
            <a:avLst/>
          </a:prstGeom>
          <a:noFill/>
        </p:spPr>
        <p:txBody>
          <a:bodyPr wrap="square" rtlCol="0">
            <a:spAutoFit/>
          </a:bodyPr>
          <a:lstStyle/>
          <a:p>
            <a:r>
              <a:rPr lang="en-US" sz="1500" b="1" dirty="0">
                <a:latin typeface="Courier New" panose="02070309020205020404" pitchFamily="49" charset="0"/>
                <a:cs typeface="Courier New" panose="02070309020205020404" pitchFamily="49" charset="0"/>
              </a:rPr>
              <a:t>R2#show bgp ipv4 unicast 172.16.0.0</a:t>
            </a:r>
          </a:p>
          <a:p>
            <a:r>
              <a:rPr lang="en-US" sz="1500" dirty="0">
                <a:latin typeface="Courier New" panose="02070309020205020404" pitchFamily="49" charset="0"/>
                <a:cs typeface="Courier New" panose="02070309020205020404" pitchFamily="49" charset="0"/>
              </a:rPr>
              <a:t>BGP routing table entry for 172.16.0.0/20, version 6</a:t>
            </a:r>
          </a:p>
          <a:p>
            <a:r>
              <a:rPr lang="en-US" sz="1500" dirty="0">
                <a:latin typeface="Courier New" panose="02070309020205020404" pitchFamily="49" charset="0"/>
                <a:cs typeface="Courier New" panose="02070309020205020404" pitchFamily="49" charset="0"/>
              </a:rPr>
              <a:t>Paths: (1 available, best #1, table default)</a:t>
            </a:r>
          </a:p>
          <a:p>
            <a:r>
              <a:rPr lang="en-US" sz="1500" dirty="0">
                <a:latin typeface="Courier New" panose="02070309020205020404" pitchFamily="49" charset="0"/>
                <a:cs typeface="Courier New" panose="02070309020205020404" pitchFamily="49" charset="0"/>
              </a:rPr>
              <a:t>  Not advertised to any peer</a:t>
            </a:r>
          </a:p>
          <a:p>
            <a:r>
              <a:rPr lang="en-US" sz="1500" dirty="0">
                <a:latin typeface="Courier New" panose="02070309020205020404" pitchFamily="49" charset="0"/>
                <a:cs typeface="Courier New" panose="02070309020205020404" pitchFamily="49" charset="0"/>
              </a:rPr>
              <a:t>  Refresh Epoch 2</a:t>
            </a:r>
          </a:p>
          <a:p>
            <a:r>
              <a:rPr lang="en-US" sz="1500" dirty="0">
                <a:latin typeface="Courier New" panose="02070309020205020404" pitchFamily="49" charset="0"/>
                <a:cs typeface="Courier New" panose="02070309020205020404" pitchFamily="49" charset="0"/>
              </a:rPr>
              <a:t>  65200, (aggregated by 65200 192.168.2.2)</a:t>
            </a:r>
          </a:p>
          <a:p>
            <a:r>
              <a:rPr lang="en-US" sz="1500" dirty="0">
                <a:latin typeface="Courier New" panose="02070309020205020404" pitchFamily="49" charset="0"/>
                <a:cs typeface="Courier New" panose="02070309020205020404" pitchFamily="49" charset="0"/>
              </a:rPr>
              <a:t>    10.23.1.2 from 10.23.1.2 (192.168.2.2)</a:t>
            </a:r>
          </a:p>
          <a:p>
            <a:r>
              <a:rPr lang="en-US" sz="1500" dirty="0">
                <a:latin typeface="Courier New" panose="02070309020205020404" pitchFamily="49" charset="0"/>
                <a:cs typeface="Courier New" panose="02070309020205020404" pitchFamily="49" charset="0"/>
              </a:rPr>
              <a:t>      Origin IGP, metric 0,localpref 100, valid 32768, valid, external, atomic-aggregate, best</a:t>
            </a:r>
          </a:p>
          <a:p>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rx</a:t>
            </a:r>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pathid</a:t>
            </a:r>
            <a:r>
              <a:rPr lang="en-US" sz="1500" dirty="0">
                <a:latin typeface="Courier New" panose="02070309020205020404" pitchFamily="49" charset="0"/>
                <a:cs typeface="Courier New" panose="02070309020205020404" pitchFamily="49" charset="0"/>
              </a:rPr>
              <a:t>: 0, </a:t>
            </a:r>
            <a:r>
              <a:rPr lang="en-US" sz="1500" dirty="0" err="1">
                <a:latin typeface="Courier New" panose="02070309020205020404" pitchFamily="49" charset="0"/>
                <a:cs typeface="Courier New" panose="02070309020205020404" pitchFamily="49" charset="0"/>
              </a:rPr>
              <a:t>tx</a:t>
            </a:r>
            <a:r>
              <a:rPr lang="en-US" sz="1500" dirty="0">
                <a:latin typeface="Courier New" panose="02070309020205020404" pitchFamily="49" charset="0"/>
                <a:cs typeface="Courier New" panose="02070309020205020404" pitchFamily="49" charset="0"/>
              </a:rPr>
              <a:t> </a:t>
            </a:r>
            <a:r>
              <a:rPr lang="en-US" sz="1500" dirty="0" err="1">
                <a:latin typeface="Courier New" panose="02070309020205020404" pitchFamily="49" charset="0"/>
                <a:cs typeface="Courier New" panose="02070309020205020404" pitchFamily="49" charset="0"/>
              </a:rPr>
              <a:t>pathid</a:t>
            </a:r>
            <a:r>
              <a:rPr lang="en-US" sz="1500" dirty="0">
                <a:latin typeface="Courier New" panose="02070309020205020404" pitchFamily="49" charset="0"/>
                <a:cs typeface="Courier New" panose="02070309020205020404" pitchFamily="49" charset="0"/>
              </a:rPr>
              <a:t>: 0x0</a:t>
            </a:r>
          </a:p>
        </p:txBody>
      </p:sp>
      <p:sp>
        <p:nvSpPr>
          <p:cNvPr id="2" name="Rectangle 1"/>
          <p:cNvSpPr/>
          <p:nvPr/>
        </p:nvSpPr>
        <p:spPr>
          <a:xfrm>
            <a:off x="1745673" y="1082315"/>
            <a:ext cx="6070862" cy="2978870"/>
          </a:xfrm>
          <a:prstGeom prst="rect">
            <a:avLst/>
          </a:prstGeom>
          <a:noFill/>
          <a:ln>
            <a:solidFill>
              <a:schemeClr val="accent4">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0" y="4282656"/>
            <a:ext cx="9144000" cy="258013"/>
          </a:xfrm>
        </p:spPr>
        <p:txBody>
          <a:bodyPr/>
          <a:lstStyle/>
          <a:p>
            <a:pPr marL="0" indent="0" defTabSz="684213" fontAlgn="base">
              <a:spcBef>
                <a:spcPts val="600"/>
              </a:spcBef>
              <a:spcAft>
                <a:spcPts val="600"/>
              </a:spcAft>
              <a:buClr>
                <a:schemeClr val="tx2"/>
              </a:buClr>
              <a:buSzPct val="90000"/>
            </a:pPr>
            <a:r>
              <a:rPr lang="en-US" sz="1200" dirty="0">
                <a:solidFill>
                  <a:srgbClr val="000000"/>
                </a:solidFill>
                <a:latin typeface="+mj-lt"/>
                <a:cs typeface="Courier New" panose="02070309020205020404" pitchFamily="49" charset="0"/>
              </a:rPr>
              <a:t>Example 11-23 Examining the BGP Attribute for the Atomic Aggregate Attribute</a:t>
            </a:r>
          </a:p>
        </p:txBody>
      </p:sp>
    </p:spTree>
    <p:extLst>
      <p:ext uri="{BB962C8B-B14F-4D97-AF65-F5344CB8AC3E}">
        <p14:creationId xmlns:p14="http://schemas.microsoft.com/office/powerpoint/2010/main" val="643076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Route Summarization</a:t>
            </a:r>
            <a:br>
              <a:rPr lang="en-US" sz="2400" dirty="0"/>
            </a:br>
            <a:r>
              <a:rPr lang="en-US" sz="2400" dirty="0"/>
              <a:t>Route Aggregation with AS_SET</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131974" y="596407"/>
            <a:ext cx="8927185" cy="785826"/>
          </a:xfrm>
        </p:spPr>
        <p:txBody>
          <a:bodyPr/>
          <a:lstStyle/>
          <a:p>
            <a:pPr marL="0" indent="0" algn="l" defTabSz="684213" fontAlgn="base">
              <a:spcBef>
                <a:spcPts val="600"/>
              </a:spcBef>
              <a:spcAft>
                <a:spcPts val="600"/>
              </a:spcAft>
              <a:buClr>
                <a:schemeClr val="tx2"/>
              </a:buClr>
              <a:buSzPct val="90000"/>
            </a:pPr>
            <a:r>
              <a:rPr lang="en-US" sz="1500" dirty="0">
                <a:solidFill>
                  <a:srgbClr val="000000"/>
                </a:solidFill>
                <a:latin typeface="+mj-lt"/>
                <a:cs typeface="Courier New" panose="02070309020205020404" pitchFamily="49" charset="0"/>
              </a:rPr>
              <a:t>To keep the BGP path information history, the optional </a:t>
            </a:r>
            <a:r>
              <a:rPr lang="en-US" sz="1500" b="1" dirty="0">
                <a:solidFill>
                  <a:srgbClr val="000000"/>
                </a:solidFill>
                <a:latin typeface="+mj-lt"/>
                <a:cs typeface="Courier New" panose="02070309020205020404" pitchFamily="49" charset="0"/>
              </a:rPr>
              <a:t>as-set</a:t>
            </a:r>
            <a:r>
              <a:rPr lang="en-US" sz="1500" dirty="0">
                <a:solidFill>
                  <a:srgbClr val="000000"/>
                </a:solidFill>
                <a:latin typeface="+mj-lt"/>
                <a:cs typeface="Courier New" panose="02070309020205020404" pitchFamily="49" charset="0"/>
              </a:rPr>
              <a:t> keyword may be used with the </a:t>
            </a:r>
            <a:r>
              <a:rPr lang="en-US" sz="1500" b="1" dirty="0">
                <a:solidFill>
                  <a:srgbClr val="000000"/>
                </a:solidFill>
                <a:latin typeface="+mj-lt"/>
                <a:cs typeface="Courier New" panose="02070309020205020404" pitchFamily="49" charset="0"/>
              </a:rPr>
              <a:t>aggregate-address</a:t>
            </a:r>
            <a:r>
              <a:rPr lang="en-US" sz="1500" dirty="0">
                <a:solidFill>
                  <a:srgbClr val="000000"/>
                </a:solidFill>
                <a:latin typeface="+mj-lt"/>
                <a:cs typeface="Courier New" panose="02070309020205020404" pitchFamily="49" charset="0"/>
              </a:rPr>
              <a:t> command. As the router generates the aggregate route, BGP attributes from the component aggregate routes are copied over to it.</a:t>
            </a:r>
            <a:endParaRPr lang="en-US" sz="1600" dirty="0">
              <a:solidFill>
                <a:srgbClr val="000000"/>
              </a:solidFill>
              <a:latin typeface="+mj-lt"/>
              <a:cs typeface="Courier New" panose="02070309020205020404" pitchFamily="49" charset="0"/>
            </a:endParaRPr>
          </a:p>
        </p:txBody>
      </p:sp>
      <p:sp>
        <p:nvSpPr>
          <p:cNvPr id="8" name="TextBox 7"/>
          <p:cNvSpPr txBox="1"/>
          <p:nvPr/>
        </p:nvSpPr>
        <p:spPr>
          <a:xfrm>
            <a:off x="1652139" y="1382233"/>
            <a:ext cx="6227830" cy="2677656"/>
          </a:xfrm>
          <a:prstGeom prst="rect">
            <a:avLst/>
          </a:prstGeom>
          <a:noFill/>
        </p:spPr>
        <p:txBody>
          <a:bodyPr wrap="square" rtlCol="0">
            <a:spAutoFit/>
          </a:bodyPr>
          <a:lstStyle/>
          <a:p>
            <a:r>
              <a:rPr lang="en-US" sz="1200" b="1" dirty="0">
                <a:latin typeface="Courier New" panose="02070309020205020404" pitchFamily="49" charset="0"/>
                <a:cs typeface="Courier New" panose="02070309020205020404" pitchFamily="49" charset="0"/>
              </a:rPr>
              <a:t>R2#show running-config | section router bgp</a:t>
            </a:r>
          </a:p>
          <a:p>
            <a:r>
              <a:rPr lang="en-US" sz="1200" dirty="0">
                <a:latin typeface="Courier New" panose="02070309020205020404" pitchFamily="49" charset="0"/>
                <a:cs typeface="Courier New" panose="02070309020205020404" pitchFamily="49" charset="0"/>
              </a:rPr>
              <a:t>router bgp 65200</a:t>
            </a:r>
          </a:p>
          <a:p>
            <a:r>
              <a:rPr lang="en-US" sz="1200" dirty="0">
                <a:latin typeface="Courier New" panose="02070309020205020404" pitchFamily="49" charset="0"/>
                <a:cs typeface="Courier New" panose="02070309020205020404" pitchFamily="49" charset="0"/>
              </a:rPr>
              <a:t> bgp log-neighbor-changes</a:t>
            </a:r>
          </a:p>
          <a:p>
            <a:r>
              <a:rPr lang="en-US" sz="1200" dirty="0">
                <a:latin typeface="Courier New" panose="02070309020205020404" pitchFamily="49" charset="0"/>
                <a:cs typeface="Courier New" panose="02070309020205020404" pitchFamily="49" charset="0"/>
              </a:rPr>
              <a:t> no bgp default ipv4-unicast</a:t>
            </a:r>
          </a:p>
          <a:p>
            <a:r>
              <a:rPr lang="en-US" sz="1200" dirty="0">
                <a:latin typeface="Courier New" panose="02070309020205020404" pitchFamily="49" charset="0"/>
                <a:cs typeface="Courier New" panose="02070309020205020404" pitchFamily="49" charset="0"/>
              </a:rPr>
              <a:t> neighbor 10.12.1.1 remote-as 65100</a:t>
            </a:r>
          </a:p>
          <a:p>
            <a:r>
              <a:rPr lang="en-US" sz="1200" dirty="0">
                <a:latin typeface="Courier New" panose="02070309020205020404" pitchFamily="49" charset="0"/>
                <a:cs typeface="Courier New" panose="02070309020205020404" pitchFamily="49" charset="0"/>
              </a:rPr>
              <a:t> neighbor 10.23.1.3 remote-as 65300</a:t>
            </a:r>
          </a:p>
          <a:p>
            <a:r>
              <a:rPr lang="en-US" sz="1200" dirty="0">
                <a:latin typeface="Courier New" panose="02070309020205020404" pitchFamily="49" charset="0"/>
                <a:cs typeface="Courier New" panose="02070309020205020404" pitchFamily="49" charset="0"/>
              </a:rPr>
              <a:t> !</a:t>
            </a:r>
          </a:p>
          <a:p>
            <a:r>
              <a:rPr lang="en-US" sz="1200" dirty="0">
                <a:latin typeface="Courier New" panose="02070309020205020404" pitchFamily="49" charset="0"/>
                <a:cs typeface="Courier New" panose="02070309020205020404" pitchFamily="49" charset="0"/>
              </a:rPr>
              <a:t> address-family ipv4</a:t>
            </a:r>
          </a:p>
          <a:p>
            <a:r>
              <a:rPr lang="en-US" sz="1200" dirty="0">
                <a:latin typeface="Courier New" panose="02070309020205020404" pitchFamily="49" charset="0"/>
                <a:cs typeface="Courier New" panose="02070309020205020404" pitchFamily="49" charset="0"/>
              </a:rPr>
              <a:t>  aggregate-address 192.168.0.0 255.255.0.0 as-set summary-only</a:t>
            </a:r>
          </a:p>
          <a:p>
            <a:r>
              <a:rPr lang="en-US" sz="1200" dirty="0">
                <a:latin typeface="Courier New" panose="02070309020205020404" pitchFamily="49" charset="0"/>
                <a:cs typeface="Courier New" panose="02070309020205020404" pitchFamily="49" charset="0"/>
              </a:rPr>
              <a:t>  aggregate-address 172.16.0.0 255.255.240.0 as-set summary-only</a:t>
            </a:r>
          </a:p>
          <a:p>
            <a:r>
              <a:rPr lang="en-US" sz="1200" dirty="0">
                <a:latin typeface="Courier New" panose="02070309020205020404" pitchFamily="49" charset="0"/>
                <a:cs typeface="Courier New" panose="02070309020205020404" pitchFamily="49" charset="0"/>
              </a:rPr>
              <a:t>  redistribute connected</a:t>
            </a:r>
          </a:p>
          <a:p>
            <a:r>
              <a:rPr lang="en-US" sz="1200" dirty="0">
                <a:latin typeface="Courier New" panose="02070309020205020404" pitchFamily="49" charset="0"/>
                <a:cs typeface="Courier New" panose="02070309020205020404" pitchFamily="49" charset="0"/>
              </a:rPr>
              <a:t>  neighbor 10.12.1.1 activate</a:t>
            </a:r>
          </a:p>
          <a:p>
            <a:r>
              <a:rPr lang="en-US" sz="1200" dirty="0">
                <a:latin typeface="Courier New" panose="02070309020205020404" pitchFamily="49" charset="0"/>
                <a:cs typeface="Courier New" panose="02070309020205020404" pitchFamily="49" charset="0"/>
              </a:rPr>
              <a:t>  neighbor 10.23.1.3 activate</a:t>
            </a:r>
          </a:p>
          <a:p>
            <a:r>
              <a:rPr lang="en-US" sz="1200" dirty="0">
                <a:latin typeface="Courier New" panose="02070309020205020404" pitchFamily="49" charset="0"/>
                <a:cs typeface="Courier New" panose="02070309020205020404" pitchFamily="49" charset="0"/>
              </a:rPr>
              <a:t> exit-address-family</a:t>
            </a:r>
          </a:p>
        </p:txBody>
      </p:sp>
      <p:sp>
        <p:nvSpPr>
          <p:cNvPr id="5" name="Rectangle 4"/>
          <p:cNvSpPr/>
          <p:nvPr/>
        </p:nvSpPr>
        <p:spPr>
          <a:xfrm>
            <a:off x="446568" y="4373210"/>
            <a:ext cx="8250864" cy="276999"/>
          </a:xfrm>
          <a:prstGeom prst="rect">
            <a:avLst/>
          </a:prstGeom>
        </p:spPr>
        <p:txBody>
          <a:bodyPr wrap="square">
            <a:spAutoFit/>
          </a:bodyPr>
          <a:lstStyle/>
          <a:p>
            <a:pPr algn="ctr" defTabSz="684213">
              <a:spcBef>
                <a:spcPts val="600"/>
              </a:spcBef>
              <a:spcAft>
                <a:spcPts val="600"/>
              </a:spcAft>
              <a:buClr>
                <a:schemeClr val="tx2"/>
              </a:buClr>
              <a:buSzPct val="90000"/>
            </a:pPr>
            <a:r>
              <a:rPr lang="en-US" sz="1200" dirty="0">
                <a:solidFill>
                  <a:srgbClr val="000000"/>
                </a:solidFill>
                <a:cs typeface="Courier New" panose="02070309020205020404" pitchFamily="49" charset="0"/>
              </a:rPr>
              <a:t>Example 11-24 Configuring Aggregation While Preserving BGP Attributes</a:t>
            </a:r>
          </a:p>
        </p:txBody>
      </p:sp>
      <p:sp>
        <p:nvSpPr>
          <p:cNvPr id="2" name="Rectangle 1"/>
          <p:cNvSpPr/>
          <p:nvPr/>
        </p:nvSpPr>
        <p:spPr>
          <a:xfrm>
            <a:off x="1652140" y="1382233"/>
            <a:ext cx="6070862" cy="2978870"/>
          </a:xfrm>
          <a:prstGeom prst="rect">
            <a:avLst/>
          </a:prstGeom>
          <a:noFill/>
          <a:ln>
            <a:solidFill>
              <a:schemeClr val="accent4">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1810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BGP Fundamentals</a:t>
            </a:r>
            <a:br>
              <a:rPr lang="en-US" dirty="0"/>
            </a:br>
            <a:r>
              <a:rPr lang="en-US" sz="2400" dirty="0"/>
              <a:t>Autonomous System Numbers</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227030" y="731837"/>
            <a:ext cx="8118458" cy="3830736"/>
          </a:xfrm>
        </p:spPr>
        <p:txBody>
          <a:bodyPr/>
          <a:lstStyle/>
          <a:p>
            <a:pPr marL="0" indent="0" algn="l" defTabSz="684213" fontAlgn="base">
              <a:spcBef>
                <a:spcPts val="600"/>
              </a:spcBef>
              <a:spcAft>
                <a:spcPts val="600"/>
              </a:spcAft>
              <a:buClr>
                <a:schemeClr val="tx2"/>
              </a:buClr>
              <a:buSzPct val="90000"/>
            </a:pPr>
            <a:r>
              <a:rPr lang="en-US" sz="1800" dirty="0">
                <a:solidFill>
                  <a:schemeClr val="tx1"/>
                </a:solidFill>
              </a:rPr>
              <a:t>From the perspective of BGP, an autonomous system (AS) is a collection of routers under a single organization’s control, using one or more IGPs and common metrics.</a:t>
            </a:r>
          </a:p>
          <a:p>
            <a:pPr marL="342900" indent="-34290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chemeClr val="tx1"/>
                </a:solidFill>
              </a:rPr>
              <a:t>An organization requiring connectivity to the internet must obtain an autonomous system number (ASN) from the Internet Assigned Numbers Authority </a:t>
            </a:r>
            <a:r>
              <a:rPr lang="en-US" sz="1600" i="1" dirty="0">
                <a:solidFill>
                  <a:schemeClr val="tx1"/>
                </a:solidFill>
              </a:rPr>
              <a:t>(</a:t>
            </a:r>
            <a:r>
              <a:rPr lang="en-US" sz="1600" dirty="0">
                <a:solidFill>
                  <a:schemeClr val="tx1"/>
                </a:solidFill>
              </a:rPr>
              <a:t>IANA). </a:t>
            </a:r>
          </a:p>
          <a:p>
            <a:pPr marL="342900" indent="-34290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chemeClr val="tx1"/>
                </a:solidFill>
              </a:rPr>
              <a:t>RFC 4893 expanded the ASN field from 2 bytes to accommodate 4 bytes (32-bit range). This allows for 4,294,967,295 unique ASNs, providing quite an increase from the original 65,535 ASNs.</a:t>
            </a:r>
          </a:p>
          <a:p>
            <a:pPr marL="342900" indent="-34290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chemeClr val="tx1"/>
                </a:solidFill>
              </a:rPr>
              <a:t>The IANA requires organizations or  individuals requesting AS numbers to meet the following conditions:</a:t>
            </a:r>
          </a:p>
          <a:p>
            <a:pPr marL="631885" lvl="4" indent="0">
              <a:spcBef>
                <a:spcPts val="0"/>
              </a:spcBef>
              <a:spcAft>
                <a:spcPts val="0"/>
              </a:spcAft>
              <a:buSzPct val="90000"/>
              <a:buFont typeface="Arial" panose="020B0604020202020204" pitchFamily="34" charset="0"/>
              <a:buChar char="•"/>
            </a:pPr>
            <a:r>
              <a:rPr lang="en-US" sz="1600" dirty="0"/>
              <a:t>Proof of a publicly allocated network range</a:t>
            </a:r>
          </a:p>
          <a:p>
            <a:pPr marL="631885" lvl="4" indent="0">
              <a:spcBef>
                <a:spcPts val="0"/>
              </a:spcBef>
              <a:spcAft>
                <a:spcPts val="0"/>
              </a:spcAft>
              <a:buSzPct val="90000"/>
              <a:buFont typeface="Arial" panose="020B0604020202020204" pitchFamily="34" charset="0"/>
              <a:buChar char="•"/>
            </a:pPr>
            <a:r>
              <a:rPr lang="en-US" sz="1600" dirty="0"/>
              <a:t>Proof that Internet connectivity is provided through multiple connections</a:t>
            </a:r>
          </a:p>
          <a:p>
            <a:pPr marL="631885" lvl="4" indent="0">
              <a:spcBef>
                <a:spcPts val="0"/>
              </a:spcBef>
              <a:spcAft>
                <a:spcPts val="0"/>
              </a:spcAft>
              <a:buSzPct val="90000"/>
              <a:buFont typeface="Arial" panose="020B0604020202020204" pitchFamily="34" charset="0"/>
              <a:buChar char="•"/>
            </a:pPr>
            <a:r>
              <a:rPr lang="en-US" sz="1600" dirty="0"/>
              <a:t>Demonstrated need for a unique routing policy from their providers.</a:t>
            </a:r>
          </a:p>
          <a:p>
            <a:pPr marL="631885" lvl="4" indent="-342900">
              <a:spcAft>
                <a:spcPts val="600"/>
              </a:spcAft>
              <a:buSzPct val="90000"/>
              <a:buFont typeface="Arial" panose="020B0604020202020204" pitchFamily="34" charset="0"/>
              <a:buChar char="•"/>
            </a:pPr>
            <a:endParaRPr lang="en-US" sz="1600" dirty="0"/>
          </a:p>
          <a:p>
            <a:pPr marL="560448" lvl="3" indent="-342900">
              <a:spcAft>
                <a:spcPts val="600"/>
              </a:spcAft>
              <a:buSzPct val="90000"/>
              <a:buFont typeface="Arial" panose="020B0604020202020204" pitchFamily="34" charset="0"/>
              <a:buChar char="•"/>
            </a:pPr>
            <a:endParaRPr lang="en-US" sz="1300" dirty="0">
              <a:solidFill>
                <a:schemeClr val="tx1"/>
              </a:solidFill>
            </a:endParaRPr>
          </a:p>
        </p:txBody>
      </p:sp>
    </p:spTree>
    <p:extLst>
      <p:ext uri="{BB962C8B-B14F-4D97-AF65-F5344CB8AC3E}">
        <p14:creationId xmlns:p14="http://schemas.microsoft.com/office/powerpoint/2010/main" val="1671064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5" y="466724"/>
            <a:ext cx="7598042" cy="1351755"/>
          </a:xfrm>
        </p:spPr>
        <p:txBody>
          <a:bodyPr/>
          <a:lstStyle/>
          <a:p>
            <a:r>
              <a:rPr lang="en-US" dirty="0">
                <a:solidFill>
                  <a:schemeClr val="accent5">
                    <a:lumMod val="40000"/>
                    <a:lumOff val="60000"/>
                  </a:schemeClr>
                </a:solidFill>
              </a:rPr>
              <a:t>Multiprotocol BGP for IPv6</a:t>
            </a:r>
          </a:p>
        </p:txBody>
      </p:sp>
      <p:sp>
        <p:nvSpPr>
          <p:cNvPr id="2" name="Rectangle 1">
            <a:extLst>
              <a:ext uri="{FF2B5EF4-FFF2-40B4-BE49-F238E27FC236}">
                <a16:creationId xmlns:a16="http://schemas.microsoft.com/office/drawing/2014/main" id="{09208F10-3A30-419D-9E7B-8B8211052E73}"/>
              </a:ext>
            </a:extLst>
          </p:cNvPr>
          <p:cNvSpPr/>
          <p:nvPr/>
        </p:nvSpPr>
        <p:spPr>
          <a:xfrm>
            <a:off x="359275" y="1833086"/>
            <a:ext cx="8594720" cy="923330"/>
          </a:xfrm>
          <a:prstGeom prst="rect">
            <a:avLst/>
          </a:prstGeom>
        </p:spPr>
        <p:txBody>
          <a:bodyPr wrap="square">
            <a:spAutoFit/>
          </a:bodyPr>
          <a:lstStyle/>
          <a:p>
            <a:pPr defTabSz="684213">
              <a:spcBef>
                <a:spcPts val="600"/>
              </a:spcBef>
              <a:spcAft>
                <a:spcPts val="600"/>
              </a:spcAft>
              <a:buClr>
                <a:schemeClr val="tx2"/>
              </a:buClr>
              <a:buSzPct val="90000"/>
            </a:pPr>
            <a:r>
              <a:rPr lang="en-US" dirty="0">
                <a:solidFill>
                  <a:schemeClr val="accent5">
                    <a:lumMod val="40000"/>
                    <a:lumOff val="60000"/>
                  </a:schemeClr>
                </a:solidFill>
                <a:latin typeface="+mj-lt"/>
                <a:ea typeface="ＭＳ Ｐゴシック" charset="0"/>
              </a:rPr>
              <a:t>Multiprotocol BGP (MP-BGP) enables BGP to carry NLRI for multiple protocols, such as IPv4, IPv6, and Multiprotocol Label Switching (MPLS) Layer 3 virtual private networks (L3VPNs).</a:t>
            </a:r>
          </a:p>
        </p:txBody>
      </p:sp>
    </p:spTree>
    <p:custDataLst>
      <p:tags r:id="rId1"/>
    </p:custDataLst>
    <p:extLst>
      <p:ext uri="{BB962C8B-B14F-4D97-AF65-F5344CB8AC3E}">
        <p14:creationId xmlns:p14="http://schemas.microsoft.com/office/powerpoint/2010/main" val="1217464750"/>
      </p:ext>
    </p:extLst>
  </p:cSld>
  <p:clrMapOvr>
    <a:masterClrMapping/>
  </p:clrMapOvr>
  <p:transition spd="slow">
    <p:wip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Multiprotocol BGP for IPv6</a:t>
            </a:r>
            <a:br>
              <a:rPr lang="en-US" sz="2400" dirty="0"/>
            </a:br>
            <a:r>
              <a:rPr lang="en-US" sz="2400" dirty="0"/>
              <a:t>MP-BGP</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0" y="836611"/>
            <a:ext cx="9144000" cy="1872408"/>
          </a:xfrm>
        </p:spPr>
        <p:txBody>
          <a:bodyPr/>
          <a:lstStyle/>
          <a:p>
            <a:pPr marL="0" indent="0" algn="l" defTabSz="684213" fontAlgn="base">
              <a:spcBef>
                <a:spcPts val="600"/>
              </a:spcBef>
              <a:spcAft>
                <a:spcPts val="600"/>
              </a:spcAft>
              <a:buClr>
                <a:schemeClr val="tx2"/>
              </a:buClr>
              <a:buSzPct val="90000"/>
            </a:pPr>
            <a:r>
              <a:rPr lang="en-US" sz="1600" dirty="0">
                <a:solidFill>
                  <a:schemeClr val="tx1"/>
                </a:solidFill>
              </a:rPr>
              <a:t>RFC 4760 defines the following new features:</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chemeClr val="tx1"/>
                </a:solidFill>
              </a:rPr>
              <a:t>A new address family identifier (AFI) model</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chemeClr val="tx1"/>
                </a:solidFill>
              </a:rPr>
              <a:t>New BGPv4 optional and nontransitive attributes:</a:t>
            </a:r>
          </a:p>
          <a:p>
            <a:pPr marL="431860" lvl="2" indent="-285750">
              <a:spcAft>
                <a:spcPts val="600"/>
              </a:spcAft>
              <a:buSzPct val="90000"/>
              <a:buFont typeface="Arial" panose="020B0604020202020204" pitchFamily="34" charset="0"/>
              <a:buChar char="•"/>
            </a:pPr>
            <a:r>
              <a:rPr lang="en-US" sz="1600" dirty="0"/>
              <a:t>Multiprotocol reachable NLRI</a:t>
            </a:r>
          </a:p>
          <a:p>
            <a:pPr marL="431860" lvl="2" indent="-285750">
              <a:spcAft>
                <a:spcPts val="600"/>
              </a:spcAft>
              <a:buSzPct val="90000"/>
              <a:buFont typeface="Arial" panose="020B0604020202020204" pitchFamily="34" charset="0"/>
              <a:buChar char="•"/>
            </a:pPr>
            <a:r>
              <a:rPr lang="en-US" sz="1600" dirty="0">
                <a:solidFill>
                  <a:schemeClr val="tx1"/>
                </a:solidFill>
              </a:rPr>
              <a:t>Multiprotocol unreachable NLRI</a:t>
            </a:r>
          </a:p>
        </p:txBody>
      </p:sp>
      <p:pic>
        <p:nvPicPr>
          <p:cNvPr id="5" name="Picture 4"/>
          <p:cNvPicPr>
            <a:picLocks noChangeAspect="1"/>
          </p:cNvPicPr>
          <p:nvPr/>
        </p:nvPicPr>
        <p:blipFill>
          <a:blip r:embed="rId3"/>
          <a:stretch>
            <a:fillRect/>
          </a:stretch>
        </p:blipFill>
        <p:spPr>
          <a:xfrm>
            <a:off x="3131639" y="2709019"/>
            <a:ext cx="5831608" cy="1737168"/>
          </a:xfrm>
          <a:prstGeom prst="rect">
            <a:avLst/>
          </a:prstGeom>
        </p:spPr>
      </p:pic>
    </p:spTree>
    <p:extLst>
      <p:ext uri="{BB962C8B-B14F-4D97-AF65-F5344CB8AC3E}">
        <p14:creationId xmlns:p14="http://schemas.microsoft.com/office/powerpoint/2010/main" val="4032960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Multiprotocol BGP for IPv6</a:t>
            </a:r>
            <a:br>
              <a:rPr lang="en-US" sz="2400" dirty="0"/>
            </a:br>
            <a:r>
              <a:rPr lang="en-US" sz="2400" dirty="0"/>
              <a:t>MP-BGP (Cont.)</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350982" y="836611"/>
            <a:ext cx="9494982" cy="3744816"/>
          </a:xfrm>
        </p:spPr>
        <p:txBody>
          <a:bodyPr/>
          <a:lstStyle/>
          <a:p>
            <a:pPr marL="571500" indent="0" algn="l" defTabSz="684213" fontAlgn="base">
              <a:spcBef>
                <a:spcPts val="600"/>
              </a:spcBef>
              <a:spcAft>
                <a:spcPts val="600"/>
              </a:spcAft>
              <a:buClr>
                <a:schemeClr val="tx2"/>
              </a:buClr>
              <a:buSzPct val="90000"/>
              <a:buFont typeface="Arial" panose="020B0604020202020204" pitchFamily="34" charset="0"/>
              <a:buChar char="•"/>
            </a:pPr>
            <a:r>
              <a:rPr lang="en-US" sz="1800" dirty="0">
                <a:solidFill>
                  <a:schemeClr val="tx1"/>
                </a:solidFill>
              </a:rPr>
              <a:t> All the same underlying IPv4 path vector routing protocol features and rules also apply to MP-BGP for IPv6. </a:t>
            </a:r>
          </a:p>
          <a:p>
            <a:pPr marL="571500" indent="0" algn="l" defTabSz="684213" fontAlgn="base">
              <a:spcBef>
                <a:spcPts val="600"/>
              </a:spcBef>
              <a:spcAft>
                <a:spcPts val="600"/>
              </a:spcAft>
              <a:buClr>
                <a:schemeClr val="tx2"/>
              </a:buClr>
              <a:buSzPct val="90000"/>
              <a:buFont typeface="Arial" panose="020B0604020202020204" pitchFamily="34" charset="0"/>
              <a:buChar char="•"/>
            </a:pPr>
            <a:r>
              <a:rPr lang="en-US" sz="1800" dirty="0">
                <a:solidFill>
                  <a:schemeClr val="tx1"/>
                </a:solidFill>
              </a:rPr>
              <a:t> MP-BGP for IPv6 continues to use the same well-known TCP port 179 for session peering as BGP uses for IPv4.</a:t>
            </a:r>
          </a:p>
          <a:p>
            <a:pPr marL="571500" indent="0" algn="l" defTabSz="684213" fontAlgn="base">
              <a:spcBef>
                <a:spcPts val="0"/>
              </a:spcBef>
              <a:buClr>
                <a:schemeClr val="tx2"/>
              </a:buClr>
              <a:buSzPct val="90000"/>
              <a:buFont typeface="Arial" panose="020B0604020202020204" pitchFamily="34" charset="0"/>
              <a:buChar char="•"/>
            </a:pPr>
            <a:r>
              <a:rPr lang="en-US" sz="1800" dirty="0">
                <a:solidFill>
                  <a:schemeClr val="tx1"/>
                </a:solidFill>
              </a:rPr>
              <a:t> The MP-BGP extensions include an address family identifier (AFI) that describes the supported protocols, along with subsequent address family identifier (SAFI) attribute fields that describe whether the prefix applies to the unicast or multicast routing table:</a:t>
            </a:r>
          </a:p>
          <a:p>
            <a:pPr marL="571500" indent="0" algn="l" defTabSz="684213" fontAlgn="base">
              <a:spcBef>
                <a:spcPts val="0"/>
              </a:spcBef>
              <a:buClr>
                <a:schemeClr val="tx2"/>
              </a:buClr>
              <a:buSzPct val="90000"/>
              <a:buFont typeface="Arial" panose="020B0604020202020204" pitchFamily="34" charset="0"/>
              <a:buChar char="•"/>
            </a:pPr>
            <a:endParaRPr lang="en-US" sz="1800" dirty="0">
              <a:solidFill>
                <a:schemeClr val="tx1"/>
              </a:solidFill>
            </a:endParaRPr>
          </a:p>
          <a:p>
            <a:pPr marL="717610" lvl="2" indent="0">
              <a:spcBef>
                <a:spcPts val="0"/>
              </a:spcBef>
              <a:spcAft>
                <a:spcPts val="0"/>
              </a:spcAft>
              <a:buSzPct val="90000"/>
            </a:pPr>
            <a:r>
              <a:rPr lang="en-US" sz="1800" dirty="0">
                <a:solidFill>
                  <a:schemeClr val="tx1"/>
                </a:solidFill>
              </a:rPr>
              <a:t> IPv4 unicast: AFI: 1, SAFI: 1</a:t>
            </a:r>
          </a:p>
          <a:p>
            <a:pPr marL="717610" lvl="2" indent="0">
              <a:spcBef>
                <a:spcPts val="0"/>
              </a:spcBef>
              <a:spcAft>
                <a:spcPts val="0"/>
              </a:spcAft>
              <a:buSzPct val="90000"/>
            </a:pPr>
            <a:r>
              <a:rPr lang="en-US" sz="1800" dirty="0">
                <a:solidFill>
                  <a:schemeClr val="tx1"/>
                </a:solidFill>
              </a:rPr>
              <a:t> IPv6 unicast: AFI: 2, SAFI: 1</a:t>
            </a:r>
          </a:p>
        </p:txBody>
      </p:sp>
    </p:spTree>
    <p:extLst>
      <p:ext uri="{BB962C8B-B14F-4D97-AF65-F5344CB8AC3E}">
        <p14:creationId xmlns:p14="http://schemas.microsoft.com/office/powerpoint/2010/main" val="3945899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Multiprotocol BGP for IPv6</a:t>
            </a:r>
            <a:br>
              <a:rPr lang="en-US" sz="2400" dirty="0"/>
            </a:br>
            <a:r>
              <a:rPr lang="en-US" sz="2400" dirty="0"/>
              <a:t>Configuring IPv6 BGP</a:t>
            </a:r>
          </a:p>
        </p:txBody>
      </p:sp>
      <p:sp>
        <p:nvSpPr>
          <p:cNvPr id="2" name="TextBox 1"/>
          <p:cNvSpPr txBox="1"/>
          <p:nvPr/>
        </p:nvSpPr>
        <p:spPr>
          <a:xfrm>
            <a:off x="137586" y="522822"/>
            <a:ext cx="8655071" cy="646331"/>
          </a:xfrm>
          <a:prstGeom prst="rect">
            <a:avLst/>
          </a:prstGeom>
          <a:noFill/>
        </p:spPr>
        <p:txBody>
          <a:bodyPr wrap="square" rtlCol="0">
            <a:spAutoFit/>
          </a:bodyPr>
          <a:lstStyle/>
          <a:p>
            <a:r>
              <a:rPr lang="en-US" dirty="0"/>
              <a:t>All the BGP configuration rules demonstrated earlier apply with IPv6, except that the IPv6 address family must be initialized, and the neighbor is activated. </a:t>
            </a:r>
          </a:p>
        </p:txBody>
      </p:sp>
      <p:sp>
        <p:nvSpPr>
          <p:cNvPr id="10" name="Rectangle 9"/>
          <p:cNvSpPr/>
          <p:nvPr/>
        </p:nvSpPr>
        <p:spPr>
          <a:xfrm>
            <a:off x="247796" y="1194264"/>
            <a:ext cx="8655071" cy="3082565"/>
          </a:xfrm>
          <a:prstGeom prst="rect">
            <a:avLst/>
          </a:prstGeom>
          <a:noFill/>
          <a:ln>
            <a:solidFill>
              <a:schemeClr val="accent4"/>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p:cNvSpPr txBox="1"/>
          <p:nvPr/>
        </p:nvSpPr>
        <p:spPr>
          <a:xfrm>
            <a:off x="247796" y="1308415"/>
            <a:ext cx="4089581" cy="2215991"/>
          </a:xfrm>
          <a:prstGeom prst="rect">
            <a:avLst/>
          </a:prstGeom>
          <a:noFill/>
        </p:spPr>
        <p:txBody>
          <a:bodyPr wrap="none" rtlCol="0">
            <a:spAutoFit/>
          </a:bodyPr>
          <a:lstStyle/>
          <a:p>
            <a:r>
              <a:rPr lang="en-US" dirty="0"/>
              <a:t>R1</a:t>
            </a:r>
          </a:p>
          <a:p>
            <a:r>
              <a:rPr lang="en-US" sz="1200" dirty="0">
                <a:latin typeface="Courier New" panose="02070309020205020404" pitchFamily="49" charset="0"/>
                <a:cs typeface="Courier New" panose="02070309020205020404" pitchFamily="49" charset="0"/>
              </a:rPr>
              <a:t>router bgp 65100</a:t>
            </a:r>
          </a:p>
          <a:p>
            <a:r>
              <a:rPr lang="en-US" sz="1200" dirty="0">
                <a:latin typeface="Courier New" panose="02070309020205020404" pitchFamily="49" charset="0"/>
                <a:cs typeface="Courier New" panose="02070309020205020404" pitchFamily="49" charset="0"/>
              </a:rPr>
              <a:t> bgp router-id 192.168.1.1</a:t>
            </a:r>
          </a:p>
          <a:p>
            <a:r>
              <a:rPr lang="en-US" sz="1200" dirty="0">
                <a:latin typeface="Courier New" panose="02070309020205020404" pitchFamily="49" charset="0"/>
                <a:cs typeface="Courier New" panose="02070309020205020404" pitchFamily="49" charset="0"/>
              </a:rPr>
              <a:t> bgp log-neighbor-changes</a:t>
            </a:r>
          </a:p>
          <a:p>
            <a:r>
              <a:rPr lang="en-US" sz="1200" dirty="0">
                <a:latin typeface="Courier New" panose="02070309020205020404" pitchFamily="49" charset="0"/>
                <a:cs typeface="Courier New" panose="02070309020205020404" pitchFamily="49" charset="0"/>
              </a:rPr>
              <a:t> no bgp default ipv4-unicast</a:t>
            </a:r>
          </a:p>
          <a:p>
            <a:r>
              <a:rPr lang="en-US" sz="1200" dirty="0">
                <a:latin typeface="Courier New" panose="02070309020205020404" pitchFamily="49" charset="0"/>
                <a:cs typeface="Courier New" panose="02070309020205020404" pitchFamily="49" charset="0"/>
              </a:rPr>
              <a:t> neighbor 2001:DB8:0:12::2 remote-as 65200</a:t>
            </a:r>
          </a:p>
          <a:p>
            <a:r>
              <a:rPr lang="en-US" sz="1200" dirty="0">
                <a:latin typeface="Courier New" panose="02070309020205020404" pitchFamily="49" charset="0"/>
                <a:cs typeface="Courier New" panose="02070309020205020404" pitchFamily="49" charset="0"/>
              </a:rPr>
              <a:t> !</a:t>
            </a:r>
          </a:p>
          <a:p>
            <a:r>
              <a:rPr lang="en-US" sz="1200" dirty="0">
                <a:latin typeface="Courier New" panose="02070309020205020404" pitchFamily="49" charset="0"/>
                <a:cs typeface="Courier New" panose="02070309020205020404" pitchFamily="49" charset="0"/>
              </a:rPr>
              <a:t> address-family ipv6</a:t>
            </a:r>
          </a:p>
          <a:p>
            <a:r>
              <a:rPr lang="en-US" sz="1200" dirty="0">
                <a:latin typeface="Courier New" panose="02070309020205020404" pitchFamily="49" charset="0"/>
                <a:cs typeface="Courier New" panose="02070309020205020404" pitchFamily="49" charset="0"/>
              </a:rPr>
              <a:t>  redistribute connected</a:t>
            </a:r>
          </a:p>
          <a:p>
            <a:r>
              <a:rPr lang="en-US" sz="1200" dirty="0">
                <a:latin typeface="Courier New" panose="02070309020205020404" pitchFamily="49" charset="0"/>
                <a:cs typeface="Courier New" panose="02070309020205020404" pitchFamily="49" charset="0"/>
              </a:rPr>
              <a:t>  neighbor 2001:DB8:0:12::2 activate</a:t>
            </a:r>
          </a:p>
          <a:p>
            <a:r>
              <a:rPr lang="en-US" sz="1200" dirty="0">
                <a:latin typeface="Courier New" panose="02070309020205020404" pitchFamily="49" charset="0"/>
                <a:cs typeface="Courier New" panose="02070309020205020404" pitchFamily="49" charset="0"/>
              </a:rPr>
              <a:t> exit-address-family</a:t>
            </a:r>
          </a:p>
        </p:txBody>
      </p:sp>
      <p:cxnSp>
        <p:nvCxnSpPr>
          <p:cNvPr id="9" name="Straight Connector 8"/>
          <p:cNvCxnSpPr/>
          <p:nvPr/>
        </p:nvCxnSpPr>
        <p:spPr>
          <a:xfrm>
            <a:off x="4571998" y="1212877"/>
            <a:ext cx="0" cy="3082565"/>
          </a:xfrm>
          <a:prstGeom prst="line">
            <a:avLst/>
          </a:prstGeom>
        </p:spPr>
        <p:style>
          <a:lnRef idx="1">
            <a:schemeClr val="accent1"/>
          </a:lnRef>
          <a:fillRef idx="0">
            <a:schemeClr val="accent1"/>
          </a:fillRef>
          <a:effectRef idx="0">
            <a:schemeClr val="accent1"/>
          </a:effectRef>
          <a:fontRef idx="minor">
            <a:schemeClr val="tx1"/>
          </a:fontRef>
        </p:style>
      </p:cxnSp>
      <p:sp>
        <p:nvSpPr>
          <p:cNvPr id="5" name="Rectangle 4"/>
          <p:cNvSpPr/>
          <p:nvPr/>
        </p:nvSpPr>
        <p:spPr>
          <a:xfrm>
            <a:off x="4571998" y="1212877"/>
            <a:ext cx="4324206" cy="2954655"/>
          </a:xfrm>
          <a:prstGeom prst="rect">
            <a:avLst/>
          </a:prstGeom>
        </p:spPr>
        <p:txBody>
          <a:bodyPr wrap="square">
            <a:spAutoFit/>
          </a:bodyPr>
          <a:lstStyle/>
          <a:p>
            <a:r>
              <a:rPr lang="en-US" dirty="0"/>
              <a:t>R2</a:t>
            </a:r>
          </a:p>
          <a:p>
            <a:r>
              <a:rPr lang="en-US" sz="1200" dirty="0">
                <a:latin typeface="Courier New" panose="02070309020205020404" pitchFamily="49" charset="0"/>
                <a:cs typeface="Courier New" panose="02070309020205020404" pitchFamily="49" charset="0"/>
              </a:rPr>
              <a:t>router bgp 65200</a:t>
            </a:r>
          </a:p>
          <a:p>
            <a:r>
              <a:rPr lang="en-US" sz="1200" dirty="0">
                <a:latin typeface="Courier New" panose="02070309020205020404" pitchFamily="49" charset="0"/>
                <a:cs typeface="Courier New" panose="02070309020205020404" pitchFamily="49" charset="0"/>
              </a:rPr>
              <a:t> bgp router-id 192.168.2.2</a:t>
            </a:r>
          </a:p>
          <a:p>
            <a:r>
              <a:rPr lang="en-US" sz="1200" dirty="0">
                <a:latin typeface="Courier New" panose="02070309020205020404" pitchFamily="49" charset="0"/>
                <a:cs typeface="Courier New" panose="02070309020205020404" pitchFamily="49" charset="0"/>
              </a:rPr>
              <a:t> bgp log-neighbor-changes</a:t>
            </a:r>
          </a:p>
          <a:p>
            <a:r>
              <a:rPr lang="en-US" sz="1200" dirty="0">
                <a:latin typeface="Courier New" panose="02070309020205020404" pitchFamily="49" charset="0"/>
                <a:cs typeface="Courier New" panose="02070309020205020404" pitchFamily="49" charset="0"/>
              </a:rPr>
              <a:t> no bgp default ipv4-unicast</a:t>
            </a:r>
          </a:p>
          <a:p>
            <a:r>
              <a:rPr lang="en-US" sz="1200" dirty="0">
                <a:latin typeface="Courier New" panose="02070309020205020404" pitchFamily="49" charset="0"/>
                <a:cs typeface="Courier New" panose="02070309020205020404" pitchFamily="49" charset="0"/>
              </a:rPr>
              <a:t> neighbor 2001:DB8:0:12::1 remote-as 65100</a:t>
            </a:r>
          </a:p>
          <a:p>
            <a:r>
              <a:rPr lang="en-US" sz="1200" dirty="0">
                <a:latin typeface="Courier New" panose="02070309020205020404" pitchFamily="49" charset="0"/>
                <a:cs typeface="Courier New" panose="02070309020205020404" pitchFamily="49" charset="0"/>
              </a:rPr>
              <a:t> neighbor 2001:DB8:0:23::3 remote-as 65300</a:t>
            </a:r>
          </a:p>
          <a:p>
            <a:r>
              <a:rPr lang="en-US" sz="1200" dirty="0">
                <a:latin typeface="Courier New" panose="02070309020205020404" pitchFamily="49" charset="0"/>
                <a:cs typeface="Courier New" panose="02070309020205020404" pitchFamily="49" charset="0"/>
              </a:rPr>
              <a:t> !</a:t>
            </a:r>
          </a:p>
          <a:p>
            <a:r>
              <a:rPr lang="en-US" sz="1200" dirty="0">
                <a:latin typeface="Courier New" panose="02070309020205020404" pitchFamily="49" charset="0"/>
                <a:cs typeface="Courier New" panose="02070309020205020404" pitchFamily="49" charset="0"/>
              </a:rPr>
              <a:t> address-family ipv6</a:t>
            </a:r>
          </a:p>
          <a:p>
            <a:r>
              <a:rPr lang="en-US" sz="1200" dirty="0">
                <a:latin typeface="Courier New" panose="02070309020205020404" pitchFamily="49" charset="0"/>
                <a:cs typeface="Courier New" panose="02070309020205020404" pitchFamily="49" charset="0"/>
              </a:rPr>
              <a:t>  network 2001:DB8::2/128</a:t>
            </a:r>
          </a:p>
          <a:p>
            <a:r>
              <a:rPr lang="en-US" sz="1200" dirty="0">
                <a:latin typeface="Courier New" panose="02070309020205020404" pitchFamily="49" charset="0"/>
                <a:cs typeface="Courier New" panose="02070309020205020404" pitchFamily="49" charset="0"/>
              </a:rPr>
              <a:t>  network 2001:DB8:0:12::/64</a:t>
            </a:r>
          </a:p>
          <a:p>
            <a:r>
              <a:rPr lang="en-US" sz="1200" dirty="0">
                <a:latin typeface="Courier New" panose="02070309020205020404" pitchFamily="49" charset="0"/>
                <a:cs typeface="Courier New" panose="02070309020205020404" pitchFamily="49" charset="0"/>
              </a:rPr>
              <a:t>  network 2001:db8:0:23::/64</a:t>
            </a:r>
          </a:p>
          <a:p>
            <a:r>
              <a:rPr lang="en-US" sz="1200" dirty="0">
                <a:latin typeface="Courier New" panose="02070309020205020404" pitchFamily="49" charset="0"/>
                <a:cs typeface="Courier New" panose="02070309020205020404" pitchFamily="49" charset="0"/>
              </a:rPr>
              <a:t>  neighbor 2001:DB8:0:12::1 activate</a:t>
            </a:r>
          </a:p>
          <a:p>
            <a:r>
              <a:rPr lang="en-US" sz="1200" dirty="0">
                <a:latin typeface="Courier New" panose="02070309020205020404" pitchFamily="49" charset="0"/>
                <a:cs typeface="Courier New" panose="02070309020205020404" pitchFamily="49" charset="0"/>
              </a:rPr>
              <a:t>  neighbor 2001:DB8:0:23::3 activate</a:t>
            </a:r>
          </a:p>
          <a:p>
            <a:r>
              <a:rPr lang="en-US" sz="1200" dirty="0">
                <a:latin typeface="Courier New" panose="02070309020205020404" pitchFamily="49" charset="0"/>
                <a:cs typeface="Courier New" panose="02070309020205020404" pitchFamily="49" charset="0"/>
              </a:rPr>
              <a:t> exit-address-family</a:t>
            </a:r>
          </a:p>
        </p:txBody>
      </p:sp>
      <p:pic>
        <p:nvPicPr>
          <p:cNvPr id="4" name="Picture 3">
            <a:extLst>
              <a:ext uri="{FF2B5EF4-FFF2-40B4-BE49-F238E27FC236}">
                <a16:creationId xmlns:a16="http://schemas.microsoft.com/office/drawing/2014/main" id="{6325B314-8EB7-48D4-8AFD-766152DA4A76}"/>
              </a:ext>
            </a:extLst>
          </p:cNvPr>
          <p:cNvPicPr>
            <a:picLocks noChangeAspect="1"/>
          </p:cNvPicPr>
          <p:nvPr/>
        </p:nvPicPr>
        <p:blipFill>
          <a:blip r:embed="rId3"/>
          <a:stretch>
            <a:fillRect/>
          </a:stretch>
        </p:blipFill>
        <p:spPr>
          <a:xfrm>
            <a:off x="3428998" y="4390980"/>
            <a:ext cx="2286000" cy="238125"/>
          </a:xfrm>
          <a:prstGeom prst="rect">
            <a:avLst/>
          </a:prstGeom>
        </p:spPr>
      </p:pic>
    </p:spTree>
    <p:extLst>
      <p:ext uri="{BB962C8B-B14F-4D97-AF65-F5344CB8AC3E}">
        <p14:creationId xmlns:p14="http://schemas.microsoft.com/office/powerpoint/2010/main" val="2522379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Multiprotocol BGP for IPv6</a:t>
            </a:r>
            <a:br>
              <a:rPr lang="en-US" sz="2400" dirty="0"/>
            </a:br>
            <a:r>
              <a:rPr lang="en-US" sz="2400" dirty="0"/>
              <a:t>Viewing BGP IPv6 Neighbors</a:t>
            </a:r>
          </a:p>
        </p:txBody>
      </p:sp>
      <p:sp>
        <p:nvSpPr>
          <p:cNvPr id="2" name="TextBox 1">
            <a:extLst>
              <a:ext uri="{FF2B5EF4-FFF2-40B4-BE49-F238E27FC236}">
                <a16:creationId xmlns:a16="http://schemas.microsoft.com/office/drawing/2014/main" id="{C281E537-0CD8-443D-90D5-74AFDE959004}"/>
              </a:ext>
            </a:extLst>
          </p:cNvPr>
          <p:cNvSpPr txBox="1"/>
          <p:nvPr/>
        </p:nvSpPr>
        <p:spPr>
          <a:xfrm>
            <a:off x="84087" y="714063"/>
            <a:ext cx="8927938" cy="830997"/>
          </a:xfrm>
          <a:prstGeom prst="rect">
            <a:avLst/>
          </a:prstGeom>
          <a:noFill/>
        </p:spPr>
        <p:txBody>
          <a:bodyPr wrap="square" rtlCol="0">
            <a:spAutoFit/>
          </a:bodyPr>
          <a:lstStyle/>
          <a:p>
            <a:pPr marL="285750" indent="-285750">
              <a:buFont typeface="Arial" panose="020B0604020202020204" pitchFamily="34" charset="0"/>
              <a:buChar char="•"/>
            </a:pPr>
            <a:r>
              <a:rPr lang="en-US" sz="1600" dirty="0"/>
              <a:t>Routers exchange AFI capabilities during the initial BGP session negotiation. </a:t>
            </a:r>
          </a:p>
          <a:p>
            <a:pPr marL="285750" indent="-285750">
              <a:buFont typeface="Arial" panose="020B0604020202020204" pitchFamily="34" charset="0"/>
              <a:buChar char="•"/>
            </a:pPr>
            <a:r>
              <a:rPr lang="en-US" sz="1600" dirty="0">
                <a:latin typeface="+mj-lt"/>
                <a:cs typeface="Courier New" panose="02070309020205020404" pitchFamily="49" charset="0"/>
              </a:rPr>
              <a:t>The command </a:t>
            </a:r>
            <a:r>
              <a:rPr lang="en-US" sz="1600" b="1" dirty="0">
                <a:latin typeface="Arial" panose="020B0604020202020204" pitchFamily="34" charset="0"/>
                <a:cs typeface="Arial" panose="020B0604020202020204" pitchFamily="34" charset="0"/>
              </a:rPr>
              <a:t>show bgp ipv6 unicast neighbors </a:t>
            </a:r>
            <a:r>
              <a:rPr lang="en-US" sz="1600" i="1" dirty="0" err="1">
                <a:latin typeface="Arial" panose="020B0604020202020204" pitchFamily="34" charset="0"/>
                <a:cs typeface="Arial" panose="020B0604020202020204" pitchFamily="34" charset="0"/>
              </a:rPr>
              <a:t>ip</a:t>
            </a:r>
            <a:r>
              <a:rPr lang="en-US" sz="1600" i="1" dirty="0">
                <a:latin typeface="Arial" panose="020B0604020202020204" pitchFamily="34" charset="0"/>
                <a:cs typeface="Arial" panose="020B0604020202020204" pitchFamily="34" charset="0"/>
              </a:rPr>
              <a:t>-address</a:t>
            </a:r>
            <a:r>
              <a:rPr lang="en-US" sz="1600" b="1" dirty="0">
                <a:latin typeface="Arial" panose="020B0604020202020204" pitchFamily="34" charset="0"/>
                <a:cs typeface="Arial" panose="020B0604020202020204" pitchFamily="34" charset="0"/>
              </a:rPr>
              <a:t> [detail] </a:t>
            </a:r>
            <a:r>
              <a:rPr lang="en-US" sz="1600" dirty="0"/>
              <a:t>displays detailed information on whether or not the IPv6 capabilities were negotiated successfully.</a:t>
            </a:r>
          </a:p>
        </p:txBody>
      </p:sp>
      <p:sp>
        <p:nvSpPr>
          <p:cNvPr id="4" name="Rectangle 3"/>
          <p:cNvSpPr/>
          <p:nvPr/>
        </p:nvSpPr>
        <p:spPr>
          <a:xfrm>
            <a:off x="692870" y="1520615"/>
            <a:ext cx="7767687" cy="2677656"/>
          </a:xfrm>
          <a:prstGeom prst="rect">
            <a:avLst/>
          </a:prstGeom>
        </p:spPr>
        <p:txBody>
          <a:bodyPr wrap="square">
            <a:spAutoFit/>
          </a:bodyPr>
          <a:lstStyle/>
          <a:p>
            <a:r>
              <a:rPr lang="en-US" sz="1200" b="1" dirty="0">
                <a:latin typeface="Courier New" panose="02070309020205020404" pitchFamily="49" charset="0"/>
                <a:cs typeface="Courier New" panose="02070309020205020404" pitchFamily="49" charset="0"/>
              </a:rPr>
              <a:t>R1# show bgp ipv6 unicast neighbors 2001:DB8:0:12::2</a:t>
            </a:r>
          </a:p>
          <a:p>
            <a:r>
              <a:rPr lang="en-US" sz="1200" dirty="0">
                <a:latin typeface="Courier New" panose="02070309020205020404" pitchFamily="49" charset="0"/>
                <a:cs typeface="Courier New" panose="02070309020205020404" pitchFamily="49" charset="0"/>
              </a:rPr>
              <a:t>! Output omitted for brevity</a:t>
            </a:r>
          </a:p>
          <a:p>
            <a:r>
              <a:rPr lang="en-US" sz="1200" dirty="0">
                <a:latin typeface="Courier New" panose="02070309020205020404" pitchFamily="49" charset="0"/>
                <a:cs typeface="Courier New" panose="02070309020205020404" pitchFamily="49" charset="0"/>
              </a:rPr>
              <a:t>BGP neighbor is 2001:DB8:0:12::2, remote AS 65200, external link</a:t>
            </a:r>
          </a:p>
          <a:p>
            <a:r>
              <a:rPr lang="en-US" sz="1200" dirty="0">
                <a:latin typeface="Courier New" panose="02070309020205020404" pitchFamily="49" charset="0"/>
                <a:cs typeface="Courier New" panose="02070309020205020404" pitchFamily="49" charset="0"/>
              </a:rPr>
              <a:t>BGP version 4, remote router ID 192.168.2.2</a:t>
            </a:r>
          </a:p>
          <a:p>
            <a:r>
              <a:rPr lang="en-US" sz="1200" dirty="0">
                <a:latin typeface="Courier New" panose="02070309020205020404" pitchFamily="49" charset="0"/>
                <a:cs typeface="Courier New" panose="02070309020205020404" pitchFamily="49" charset="0"/>
              </a:rPr>
              <a:t>BGP state = Established, up for 00:28:25</a:t>
            </a:r>
          </a:p>
          <a:p>
            <a:r>
              <a:rPr lang="en-US" sz="1200" dirty="0">
                <a:latin typeface="Courier New" panose="02070309020205020404" pitchFamily="49" charset="0"/>
                <a:cs typeface="Courier New" panose="02070309020205020404" pitchFamily="49" charset="0"/>
              </a:rPr>
              <a:t>Last read 00:00:54, last write 00:00:34, hold time is 180, </a:t>
            </a:r>
            <a:r>
              <a:rPr lang="en-US" sz="1200" dirty="0" err="1">
                <a:latin typeface="Courier New" panose="02070309020205020404" pitchFamily="49" charset="0"/>
                <a:cs typeface="Courier New" panose="02070309020205020404" pitchFamily="49" charset="0"/>
              </a:rPr>
              <a:t>keepalive</a:t>
            </a:r>
            <a:r>
              <a:rPr lang="en-US" sz="1200" dirty="0">
                <a:latin typeface="Courier New" panose="02070309020205020404" pitchFamily="49" charset="0"/>
                <a:cs typeface="Courier New" panose="02070309020205020404" pitchFamily="49" charset="0"/>
              </a:rPr>
              <a:t> interval is</a:t>
            </a:r>
          </a:p>
          <a:p>
            <a:r>
              <a:rPr lang="en-US" sz="1200" dirty="0">
                <a:latin typeface="Courier New" panose="02070309020205020404" pitchFamily="49" charset="0"/>
                <a:cs typeface="Courier New" panose="02070309020205020404" pitchFamily="49" charset="0"/>
              </a:rPr>
              <a:t>60 seconds</a:t>
            </a:r>
          </a:p>
          <a:p>
            <a:r>
              <a:rPr lang="en-US" sz="1200" dirty="0">
                <a:latin typeface="Courier New" panose="02070309020205020404" pitchFamily="49" charset="0"/>
                <a:cs typeface="Courier New" panose="02070309020205020404" pitchFamily="49" charset="0"/>
              </a:rPr>
              <a:t>Neighbor sessions:</a:t>
            </a:r>
          </a:p>
          <a:p>
            <a:r>
              <a:rPr lang="en-US" sz="1200" dirty="0">
                <a:latin typeface="Courier New" panose="02070309020205020404" pitchFamily="49" charset="0"/>
                <a:cs typeface="Courier New" panose="02070309020205020404" pitchFamily="49" charset="0"/>
              </a:rPr>
              <a:t>1 active, is not multisession capable (disabled)</a:t>
            </a:r>
          </a:p>
          <a:p>
            <a:r>
              <a:rPr lang="en-US" sz="1200" dirty="0">
                <a:latin typeface="Courier New" panose="02070309020205020404" pitchFamily="49" charset="0"/>
                <a:cs typeface="Courier New" panose="02070309020205020404" pitchFamily="49" charset="0"/>
              </a:rPr>
              <a:t>Neighbor capabilities:</a:t>
            </a:r>
          </a:p>
          <a:p>
            <a:r>
              <a:rPr lang="en-US" sz="1200" dirty="0">
                <a:latin typeface="Courier New" panose="02070309020205020404" pitchFamily="49" charset="0"/>
                <a:cs typeface="Courier New" panose="02070309020205020404" pitchFamily="49" charset="0"/>
              </a:rPr>
              <a:t>Route refresh: advertised and received(new)</a:t>
            </a:r>
          </a:p>
          <a:p>
            <a:r>
              <a:rPr lang="en-US" sz="1200" dirty="0">
                <a:latin typeface="Courier New" panose="02070309020205020404" pitchFamily="49" charset="0"/>
                <a:cs typeface="Courier New" panose="02070309020205020404" pitchFamily="49" charset="0"/>
              </a:rPr>
              <a:t>Four-octets ASN Capability: advertised and received</a:t>
            </a:r>
          </a:p>
          <a:p>
            <a:r>
              <a:rPr lang="en-US" sz="1200" dirty="0">
                <a:latin typeface="Courier New" panose="02070309020205020404" pitchFamily="49" charset="0"/>
                <a:cs typeface="Courier New" panose="02070309020205020404" pitchFamily="49" charset="0"/>
              </a:rPr>
              <a:t>Address family IPv6 Unicast: advertised and received</a:t>
            </a:r>
          </a:p>
          <a:p>
            <a:r>
              <a:rPr lang="en-US" sz="1200" dirty="0">
                <a:latin typeface="Courier New" panose="02070309020205020404" pitchFamily="49" charset="0"/>
                <a:cs typeface="Courier New" panose="02070309020205020404" pitchFamily="49" charset="0"/>
              </a:rPr>
              <a:t>Enhanced Refresh Capability: advertised and received</a:t>
            </a:r>
          </a:p>
        </p:txBody>
      </p:sp>
      <p:sp>
        <p:nvSpPr>
          <p:cNvPr id="5" name="Rectangle 4"/>
          <p:cNvSpPr/>
          <p:nvPr/>
        </p:nvSpPr>
        <p:spPr>
          <a:xfrm>
            <a:off x="692870" y="1545060"/>
            <a:ext cx="7758259" cy="2628766"/>
          </a:xfrm>
          <a:prstGeom prst="rect">
            <a:avLst/>
          </a:prstGeom>
          <a:noFill/>
          <a:ln>
            <a:solidFill>
              <a:schemeClr val="accent4">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32A3A2C8-2C6D-4A07-9D86-ED516F169F29}"/>
              </a:ext>
            </a:extLst>
          </p:cNvPr>
          <p:cNvPicPr>
            <a:picLocks noChangeAspect="1"/>
          </p:cNvPicPr>
          <p:nvPr/>
        </p:nvPicPr>
        <p:blipFill>
          <a:blip r:embed="rId3"/>
          <a:stretch>
            <a:fillRect/>
          </a:stretch>
        </p:blipFill>
        <p:spPr>
          <a:xfrm>
            <a:off x="2961966" y="4319899"/>
            <a:ext cx="3457575" cy="219075"/>
          </a:xfrm>
          <a:prstGeom prst="rect">
            <a:avLst/>
          </a:prstGeom>
        </p:spPr>
      </p:pic>
    </p:spTree>
    <p:extLst>
      <p:ext uri="{BB962C8B-B14F-4D97-AF65-F5344CB8AC3E}">
        <p14:creationId xmlns:p14="http://schemas.microsoft.com/office/powerpoint/2010/main" val="902684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Multiprotocol BGP for IPv6</a:t>
            </a:r>
            <a:br>
              <a:rPr lang="en-US" sz="2400" dirty="0"/>
            </a:br>
            <a:r>
              <a:rPr lang="en-US" sz="2400" dirty="0"/>
              <a:t>Verifying IPv6 BGP</a:t>
            </a:r>
          </a:p>
        </p:txBody>
      </p:sp>
      <p:sp>
        <p:nvSpPr>
          <p:cNvPr id="5" name="Rectangle 4"/>
          <p:cNvSpPr/>
          <p:nvPr/>
        </p:nvSpPr>
        <p:spPr>
          <a:xfrm>
            <a:off x="174019" y="735045"/>
            <a:ext cx="8795962" cy="3261675"/>
          </a:xfrm>
          <a:prstGeom prst="rect">
            <a:avLst/>
          </a:prstGeom>
          <a:noFill/>
          <a:ln>
            <a:solidFill>
              <a:schemeClr val="accent4">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p:cNvSpPr txBox="1"/>
          <p:nvPr/>
        </p:nvSpPr>
        <p:spPr>
          <a:xfrm>
            <a:off x="203054" y="819887"/>
            <a:ext cx="8669371" cy="3108543"/>
          </a:xfrm>
          <a:prstGeom prst="rect">
            <a:avLst/>
          </a:prstGeom>
          <a:noFill/>
        </p:spPr>
        <p:txBody>
          <a:bodyPr wrap="square" rtlCol="0">
            <a:spAutoFit/>
          </a:bodyPr>
          <a:lstStyle/>
          <a:p>
            <a:r>
              <a:rPr lang="en-US" sz="1400" b="1" dirty="0">
                <a:latin typeface="Courier New" panose="02070309020205020404" pitchFamily="49" charset="0"/>
                <a:cs typeface="Courier New" panose="02070309020205020404" pitchFamily="49" charset="0"/>
              </a:rPr>
              <a:t>R2# show bgp ipv6 unicast summary</a:t>
            </a:r>
          </a:p>
          <a:p>
            <a:r>
              <a:rPr lang="en-US" sz="1400" dirty="0">
                <a:latin typeface="Courier New" panose="02070309020205020404" pitchFamily="49" charset="0"/>
                <a:cs typeface="Courier New" panose="02070309020205020404" pitchFamily="49" charset="0"/>
              </a:rPr>
              <a:t>BGP router identifier 192.168.2.2, local AS number 65200</a:t>
            </a:r>
          </a:p>
          <a:p>
            <a:r>
              <a:rPr lang="en-US" sz="1400" dirty="0">
                <a:latin typeface="Courier New" panose="02070309020205020404" pitchFamily="49" charset="0"/>
                <a:cs typeface="Courier New" panose="02070309020205020404" pitchFamily="49" charset="0"/>
              </a:rPr>
              <a:t>BGP table version is 19, main routing table version 19</a:t>
            </a:r>
          </a:p>
          <a:p>
            <a:r>
              <a:rPr lang="en-US" sz="1400" dirty="0">
                <a:latin typeface="Courier New" panose="02070309020205020404" pitchFamily="49" charset="0"/>
                <a:cs typeface="Courier New" panose="02070309020205020404" pitchFamily="49" charset="0"/>
              </a:rPr>
              <a:t>7 network entries using 1176 bytes of memory</a:t>
            </a:r>
          </a:p>
          <a:p>
            <a:r>
              <a:rPr lang="en-US" sz="1400" dirty="0">
                <a:latin typeface="Courier New" panose="02070309020205020404" pitchFamily="49" charset="0"/>
                <a:cs typeface="Courier New" panose="02070309020205020404" pitchFamily="49" charset="0"/>
              </a:rPr>
              <a:t>8 path entries using 832 bytes of memory</a:t>
            </a:r>
          </a:p>
          <a:p>
            <a:r>
              <a:rPr lang="en-US" sz="1400" dirty="0">
                <a:latin typeface="Courier New" panose="02070309020205020404" pitchFamily="49" charset="0"/>
                <a:cs typeface="Courier New" panose="02070309020205020404" pitchFamily="49" charset="0"/>
              </a:rPr>
              <a:t>3/3 BGP path/</a:t>
            </a:r>
            <a:r>
              <a:rPr lang="en-US" sz="1400" dirty="0" err="1">
                <a:latin typeface="Courier New" panose="02070309020205020404" pitchFamily="49" charset="0"/>
                <a:cs typeface="Courier New" panose="02070309020205020404" pitchFamily="49" charset="0"/>
              </a:rPr>
              <a:t>bestpath</a:t>
            </a:r>
            <a:r>
              <a:rPr lang="en-US" sz="1400" dirty="0">
                <a:latin typeface="Courier New" panose="02070309020205020404" pitchFamily="49" charset="0"/>
                <a:cs typeface="Courier New" panose="02070309020205020404" pitchFamily="49" charset="0"/>
              </a:rPr>
              <a:t> attribute entries using 456 bytes of memory</a:t>
            </a:r>
          </a:p>
          <a:p>
            <a:r>
              <a:rPr lang="en-US" sz="1400" dirty="0">
                <a:latin typeface="Courier New" panose="02070309020205020404" pitchFamily="49" charset="0"/>
                <a:cs typeface="Courier New" panose="02070309020205020404" pitchFamily="49" charset="0"/>
              </a:rPr>
              <a:t>2 BGP AS-PATH entries using 48 bytes of memory</a:t>
            </a:r>
          </a:p>
          <a:p>
            <a:r>
              <a:rPr lang="en-US" sz="1400" dirty="0">
                <a:latin typeface="Courier New" panose="02070309020205020404" pitchFamily="49" charset="0"/>
                <a:cs typeface="Courier New" panose="02070309020205020404" pitchFamily="49" charset="0"/>
              </a:rPr>
              <a:t>0 BGP route-map cache entries using 0 bytes of memory</a:t>
            </a:r>
          </a:p>
          <a:p>
            <a:r>
              <a:rPr lang="en-US" sz="1400" dirty="0">
                <a:latin typeface="Courier New" panose="02070309020205020404" pitchFamily="49" charset="0"/>
                <a:cs typeface="Courier New" panose="02070309020205020404" pitchFamily="49" charset="0"/>
              </a:rPr>
              <a:t>0 BGP filter-list cache entries using 0 bytes of memory</a:t>
            </a:r>
          </a:p>
          <a:p>
            <a:r>
              <a:rPr lang="en-US" sz="1400" dirty="0">
                <a:latin typeface="Courier New" panose="02070309020205020404" pitchFamily="49" charset="0"/>
                <a:cs typeface="Courier New" panose="02070309020205020404" pitchFamily="49" charset="0"/>
              </a:rPr>
              <a:t>BGP using 2512 total bytes of memory</a:t>
            </a:r>
          </a:p>
          <a:p>
            <a:r>
              <a:rPr lang="en-US" sz="1400" dirty="0">
                <a:latin typeface="Courier New" panose="02070309020205020404" pitchFamily="49" charset="0"/>
                <a:cs typeface="Courier New" panose="02070309020205020404" pitchFamily="49" charset="0"/>
              </a:rPr>
              <a:t>BGP activity 7/0 prefixes, 8/0 paths, scan interval 60 secs</a:t>
            </a:r>
          </a:p>
          <a:p>
            <a:r>
              <a:rPr lang="en-US" sz="1400" dirty="0">
                <a:latin typeface="Courier New" panose="02070309020205020404" pitchFamily="49" charset="0"/>
                <a:cs typeface="Courier New" panose="02070309020205020404" pitchFamily="49" charset="0"/>
              </a:rPr>
              <a:t>Neighbor 		V AS 	</a:t>
            </a:r>
            <a:r>
              <a:rPr lang="en-US" sz="1400" dirty="0" err="1">
                <a:latin typeface="Courier New" panose="02070309020205020404" pitchFamily="49" charset="0"/>
                <a:cs typeface="Courier New" panose="02070309020205020404" pitchFamily="49" charset="0"/>
              </a:rPr>
              <a:t>MsgRcvd</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MsgSent</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TblVer</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InQ</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OutQ</a:t>
            </a:r>
            <a:r>
              <a:rPr lang="en-US" sz="1400" dirty="0">
                <a:latin typeface="Courier New" panose="02070309020205020404" pitchFamily="49" charset="0"/>
                <a:cs typeface="Courier New" panose="02070309020205020404" pitchFamily="49" charset="0"/>
              </a:rPr>
              <a:t> Up/Down State/</a:t>
            </a:r>
            <a:r>
              <a:rPr lang="en-US" sz="1400" dirty="0" err="1">
                <a:latin typeface="Courier New" panose="02070309020205020404" pitchFamily="49" charset="0"/>
                <a:cs typeface="Courier New" panose="02070309020205020404" pitchFamily="49" charset="0"/>
              </a:rPr>
              <a:t>PfxRcd</a:t>
            </a:r>
            <a:endParaRPr lang="en-US" sz="1400" dirty="0">
              <a:latin typeface="Courier New" panose="02070309020205020404" pitchFamily="49" charset="0"/>
              <a:cs typeface="Courier New" panose="02070309020205020404" pitchFamily="49" charset="0"/>
            </a:endParaRPr>
          </a:p>
          <a:p>
            <a:r>
              <a:rPr lang="en-US" sz="1400" dirty="0">
                <a:latin typeface="Courier New" panose="02070309020205020404" pitchFamily="49" charset="0"/>
                <a:cs typeface="Courier New" panose="02070309020205020404" pitchFamily="49" charset="0"/>
              </a:rPr>
              <a:t>2001:DB8:0:12::1 4 65100 		35 		37 	  19    0    0 00:25:08 		3</a:t>
            </a:r>
          </a:p>
          <a:p>
            <a:r>
              <a:rPr lang="en-US" sz="1400" dirty="0">
                <a:latin typeface="Courier New" panose="02070309020205020404" pitchFamily="49" charset="0"/>
                <a:cs typeface="Courier New" panose="02070309020205020404" pitchFamily="49" charset="0"/>
              </a:rPr>
              <a:t>2001:DB8:0:23::3 4 65300 		32 		37 	  19    0    0 00:25:11       3</a:t>
            </a:r>
          </a:p>
        </p:txBody>
      </p:sp>
      <p:pic>
        <p:nvPicPr>
          <p:cNvPr id="6" name="Picture 5">
            <a:extLst>
              <a:ext uri="{FF2B5EF4-FFF2-40B4-BE49-F238E27FC236}">
                <a16:creationId xmlns:a16="http://schemas.microsoft.com/office/drawing/2014/main" id="{D1DABF83-4F9B-4CAF-8A58-613DDC6F3698}"/>
              </a:ext>
            </a:extLst>
          </p:cNvPr>
          <p:cNvPicPr>
            <a:picLocks noChangeAspect="1"/>
          </p:cNvPicPr>
          <p:nvPr/>
        </p:nvPicPr>
        <p:blipFill>
          <a:blip r:embed="rId3"/>
          <a:stretch>
            <a:fillRect/>
          </a:stretch>
        </p:blipFill>
        <p:spPr>
          <a:xfrm>
            <a:off x="3199476" y="4104538"/>
            <a:ext cx="2676525" cy="219075"/>
          </a:xfrm>
          <a:prstGeom prst="rect">
            <a:avLst/>
          </a:prstGeom>
        </p:spPr>
      </p:pic>
    </p:spTree>
    <p:extLst>
      <p:ext uri="{BB962C8B-B14F-4D97-AF65-F5344CB8AC3E}">
        <p14:creationId xmlns:p14="http://schemas.microsoft.com/office/powerpoint/2010/main" val="40822755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84087" y="205482"/>
            <a:ext cx="8345488" cy="731837"/>
          </a:xfrm>
        </p:spPr>
        <p:txBody>
          <a:bodyPr/>
          <a:lstStyle/>
          <a:p>
            <a:r>
              <a:rPr lang="en-US" sz="1600" dirty="0"/>
              <a:t>Multiprotocol BGP for IPv6</a:t>
            </a:r>
            <a:br>
              <a:rPr lang="en-US" sz="2400" dirty="0"/>
            </a:br>
            <a:r>
              <a:rPr lang="en-US" sz="2400" dirty="0"/>
              <a:t>Viewing the IPv6 BGP Tables</a:t>
            </a:r>
          </a:p>
        </p:txBody>
      </p:sp>
      <p:sp>
        <p:nvSpPr>
          <p:cNvPr id="6" name="TextBox 5"/>
          <p:cNvSpPr txBox="1"/>
          <p:nvPr/>
        </p:nvSpPr>
        <p:spPr>
          <a:xfrm>
            <a:off x="84087" y="988623"/>
            <a:ext cx="8766927" cy="323165"/>
          </a:xfrm>
          <a:prstGeom prst="rect">
            <a:avLst/>
          </a:prstGeom>
          <a:noFill/>
        </p:spPr>
        <p:txBody>
          <a:bodyPr wrap="square" rtlCol="0">
            <a:spAutoFit/>
          </a:bodyPr>
          <a:lstStyle/>
          <a:p>
            <a:r>
              <a:rPr lang="en-US" sz="1500" dirty="0"/>
              <a:t>The unspecified address (::) indicates that the local router is generating the prefix for the BGP table.</a:t>
            </a:r>
          </a:p>
        </p:txBody>
      </p:sp>
      <p:sp>
        <p:nvSpPr>
          <p:cNvPr id="5" name="Rectangle 4"/>
          <p:cNvSpPr/>
          <p:nvPr/>
        </p:nvSpPr>
        <p:spPr>
          <a:xfrm>
            <a:off x="121591" y="1507573"/>
            <a:ext cx="8795962" cy="2846480"/>
          </a:xfrm>
          <a:prstGeom prst="rect">
            <a:avLst/>
          </a:prstGeom>
          <a:noFill/>
          <a:ln>
            <a:solidFill>
              <a:schemeClr val="accent4">
                <a:lumMod val="7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p:cNvSpPr txBox="1"/>
          <p:nvPr/>
        </p:nvSpPr>
        <p:spPr>
          <a:xfrm>
            <a:off x="150627" y="1592414"/>
            <a:ext cx="8680004" cy="2462213"/>
          </a:xfrm>
          <a:prstGeom prst="rect">
            <a:avLst/>
          </a:prstGeom>
          <a:noFill/>
        </p:spPr>
        <p:txBody>
          <a:bodyPr wrap="square" rtlCol="0">
            <a:spAutoFit/>
          </a:bodyPr>
          <a:lstStyle/>
          <a:p>
            <a:r>
              <a:rPr lang="en-US" sz="1400" dirty="0">
                <a:latin typeface="Courier New" panose="02070309020205020404" pitchFamily="49" charset="0"/>
                <a:cs typeface="Courier New" panose="02070309020205020404" pitchFamily="49" charset="0"/>
              </a:rPr>
              <a:t>R2# </a:t>
            </a:r>
            <a:r>
              <a:rPr lang="en-US" sz="1400" b="1" dirty="0">
                <a:latin typeface="Courier New" panose="02070309020205020404" pitchFamily="49" charset="0"/>
                <a:cs typeface="Courier New" panose="02070309020205020404" pitchFamily="49" charset="0"/>
              </a:rPr>
              <a:t>show bgp ipv6 unicast | begin Network</a:t>
            </a:r>
          </a:p>
          <a:p>
            <a:r>
              <a:rPr lang="en-US" sz="1400" dirty="0">
                <a:latin typeface="Courier New" panose="02070309020205020404" pitchFamily="49" charset="0"/>
                <a:cs typeface="Courier New" panose="02070309020205020404" pitchFamily="49" charset="0"/>
              </a:rPr>
              <a:t>	Network 				Next Hop 		Metric </a:t>
            </a:r>
            <a:r>
              <a:rPr lang="en-US" sz="1400" dirty="0" err="1">
                <a:latin typeface="Courier New" panose="02070309020205020404" pitchFamily="49" charset="0"/>
                <a:cs typeface="Courier New" panose="02070309020205020404" pitchFamily="49" charset="0"/>
              </a:rPr>
              <a:t>LocPrf</a:t>
            </a:r>
            <a:r>
              <a:rPr lang="en-US" sz="1400" dirty="0">
                <a:latin typeface="Courier New" panose="02070309020205020404" pitchFamily="49" charset="0"/>
                <a:cs typeface="Courier New" panose="02070309020205020404" pitchFamily="49" charset="0"/>
              </a:rPr>
              <a:t> Weight Path</a:t>
            </a:r>
          </a:p>
          <a:p>
            <a:r>
              <a:rPr lang="en-US" sz="1400" dirty="0">
                <a:latin typeface="Courier New" panose="02070309020205020404" pitchFamily="49" charset="0"/>
                <a:cs typeface="Courier New" panose="02070309020205020404" pitchFamily="49" charset="0"/>
              </a:rPr>
              <a:t>*&gt; 	2001:DB8::1/128 		2001:DB8:0:12::1	     0             0 65100 ?</a:t>
            </a:r>
          </a:p>
          <a:p>
            <a:r>
              <a:rPr lang="en-US" sz="1400" dirty="0">
                <a:latin typeface="Courier New" panose="02070309020205020404" pitchFamily="49" charset="0"/>
                <a:cs typeface="Courier New" panose="02070309020205020404" pitchFamily="49" charset="0"/>
              </a:rPr>
              <a:t>*&gt; 	2001:DB8::2/128 		:: 					 0         32768 </a:t>
            </a:r>
            <a:r>
              <a:rPr lang="en-US" sz="1400" dirty="0" err="1">
                <a:latin typeface="Courier New" panose="02070309020205020404" pitchFamily="49" charset="0"/>
                <a:cs typeface="Courier New" panose="02070309020205020404" pitchFamily="49" charset="0"/>
              </a:rPr>
              <a:t>i</a:t>
            </a:r>
            <a:endParaRPr lang="en-US" sz="1400" dirty="0">
              <a:latin typeface="Courier New" panose="02070309020205020404" pitchFamily="49" charset="0"/>
              <a:cs typeface="Courier New" panose="02070309020205020404" pitchFamily="49" charset="0"/>
            </a:endParaRPr>
          </a:p>
          <a:p>
            <a:r>
              <a:rPr lang="en-US" sz="1400" dirty="0">
                <a:latin typeface="Courier New" panose="02070309020205020404" pitchFamily="49" charset="0"/>
                <a:cs typeface="Courier New" panose="02070309020205020404" pitchFamily="49" charset="0"/>
              </a:rPr>
              <a:t>*&gt; 	2001:DB8::3/128 		2001:DB8:0:23::3 		 0         	  0 65300 </a:t>
            </a:r>
            <a:r>
              <a:rPr lang="en-US" sz="1400" dirty="0" err="1">
                <a:latin typeface="Courier New" panose="02070309020205020404" pitchFamily="49" charset="0"/>
                <a:cs typeface="Courier New" panose="02070309020205020404" pitchFamily="49" charset="0"/>
              </a:rPr>
              <a:t>i</a:t>
            </a:r>
            <a:endParaRPr lang="en-US" sz="1400" dirty="0">
              <a:latin typeface="Courier New" panose="02070309020205020404" pitchFamily="49" charset="0"/>
              <a:cs typeface="Courier New" panose="02070309020205020404" pitchFamily="49" charset="0"/>
            </a:endParaRPr>
          </a:p>
          <a:p>
            <a:r>
              <a:rPr lang="en-US" sz="1400" dirty="0">
                <a:latin typeface="Courier New" panose="02070309020205020404" pitchFamily="49" charset="0"/>
                <a:cs typeface="Courier New" panose="02070309020205020404" pitchFamily="49" charset="0"/>
              </a:rPr>
              <a:t>*&gt; 	2001:DB8:0:1::/64 	2001:DB8:0:12::1 		 0 			  0 65100 ?</a:t>
            </a:r>
          </a:p>
          <a:p>
            <a:r>
              <a:rPr lang="en-US" sz="1400" dirty="0">
                <a:latin typeface="Courier New" panose="02070309020205020404" pitchFamily="49" charset="0"/>
                <a:cs typeface="Courier New" panose="02070309020205020404" pitchFamily="49" charset="0"/>
              </a:rPr>
              <a:t>*&gt; 	2001:DB8:0:3::/64 	2001:DB8:0:23::3 		 0 			  0 65300 </a:t>
            </a:r>
            <a:r>
              <a:rPr lang="en-US" sz="1400" dirty="0" err="1">
                <a:latin typeface="Courier New" panose="02070309020205020404" pitchFamily="49" charset="0"/>
                <a:cs typeface="Courier New" panose="02070309020205020404" pitchFamily="49" charset="0"/>
              </a:rPr>
              <a:t>i</a:t>
            </a:r>
            <a:endParaRPr lang="en-US" sz="1400" dirty="0">
              <a:latin typeface="Courier New" panose="02070309020205020404" pitchFamily="49" charset="0"/>
              <a:cs typeface="Courier New" panose="02070309020205020404" pitchFamily="49" charset="0"/>
            </a:endParaRPr>
          </a:p>
          <a:p>
            <a:r>
              <a:rPr lang="en-US" sz="1400" dirty="0">
                <a:latin typeface="Courier New" panose="02070309020205020404" pitchFamily="49" charset="0"/>
                <a:cs typeface="Courier New" panose="02070309020205020404" pitchFamily="49" charset="0"/>
              </a:rPr>
              <a:t>*&gt; 	2001:DB8:0:12::/64 	:: 					 0 		  32768 	</a:t>
            </a:r>
            <a:r>
              <a:rPr lang="en-US" sz="1400" dirty="0" err="1">
                <a:latin typeface="Courier New" panose="02070309020205020404" pitchFamily="49" charset="0"/>
                <a:cs typeface="Courier New" panose="02070309020205020404" pitchFamily="49" charset="0"/>
              </a:rPr>
              <a:t>i</a:t>
            </a:r>
            <a:endParaRPr lang="en-US" sz="1400" dirty="0">
              <a:latin typeface="Courier New" panose="02070309020205020404" pitchFamily="49" charset="0"/>
              <a:cs typeface="Courier New" panose="02070309020205020404" pitchFamily="49" charset="0"/>
            </a:endParaRPr>
          </a:p>
          <a:p>
            <a:r>
              <a:rPr lang="en-US" sz="1400" dirty="0">
                <a:latin typeface="Courier New" panose="02070309020205020404" pitchFamily="49" charset="0"/>
                <a:cs typeface="Courier New" panose="02070309020205020404" pitchFamily="49" charset="0"/>
              </a:rPr>
              <a:t>* 						2001:DB8:0:12::1 		 0 			  0 65100 ?</a:t>
            </a:r>
          </a:p>
          <a:p>
            <a:r>
              <a:rPr lang="en-US" sz="1400" dirty="0">
                <a:latin typeface="Courier New" panose="02070309020205020404" pitchFamily="49" charset="0"/>
                <a:cs typeface="Courier New" panose="02070309020205020404" pitchFamily="49" charset="0"/>
              </a:rPr>
              <a:t>*&gt;  2001:DB8:0:23::/64 	:: 					 0 		  32768 </a:t>
            </a:r>
            <a:r>
              <a:rPr lang="en-US" sz="1400" dirty="0" err="1">
                <a:latin typeface="Courier New" panose="02070309020205020404" pitchFamily="49" charset="0"/>
                <a:cs typeface="Courier New" panose="02070309020205020404" pitchFamily="49" charset="0"/>
              </a:rPr>
              <a:t>i</a:t>
            </a:r>
            <a:endParaRPr lang="en-US" sz="1400" dirty="0">
              <a:latin typeface="Courier New" panose="02070309020205020404" pitchFamily="49" charset="0"/>
              <a:cs typeface="Courier New" panose="02070309020205020404" pitchFamily="49" charset="0"/>
            </a:endParaRPr>
          </a:p>
          <a:p>
            <a:r>
              <a:rPr lang="en-US" sz="1400" dirty="0">
                <a:latin typeface="Courier New" panose="02070309020205020404" pitchFamily="49" charset="0"/>
                <a:cs typeface="Courier New" panose="02070309020205020404" pitchFamily="49" charset="0"/>
              </a:rPr>
              <a:t>						2001:DB8:0:23::3 		 0			  0 65300 </a:t>
            </a:r>
            <a:r>
              <a:rPr lang="en-US" sz="1400" dirty="0" err="1">
                <a:latin typeface="Courier New" panose="02070309020205020404" pitchFamily="49" charset="0"/>
                <a:cs typeface="Courier New" panose="02070309020205020404" pitchFamily="49" charset="0"/>
              </a:rPr>
              <a:t>i</a:t>
            </a:r>
            <a:endParaRPr lang="en-US" sz="1400" dirty="0">
              <a:latin typeface="Courier New" panose="02070309020205020404" pitchFamily="49" charset="0"/>
              <a:cs typeface="Courier New" panose="02070309020205020404" pitchFamily="49" charset="0"/>
            </a:endParaRPr>
          </a:p>
        </p:txBody>
      </p:sp>
      <p:pic>
        <p:nvPicPr>
          <p:cNvPr id="2" name="Picture 1">
            <a:extLst>
              <a:ext uri="{FF2B5EF4-FFF2-40B4-BE49-F238E27FC236}">
                <a16:creationId xmlns:a16="http://schemas.microsoft.com/office/drawing/2014/main" id="{8D0559E4-B892-4CE4-ADB5-F38D1B04A8F2}"/>
              </a:ext>
            </a:extLst>
          </p:cNvPr>
          <p:cNvPicPr>
            <a:picLocks noChangeAspect="1"/>
          </p:cNvPicPr>
          <p:nvPr/>
        </p:nvPicPr>
        <p:blipFill>
          <a:blip r:embed="rId3"/>
          <a:stretch>
            <a:fillRect/>
          </a:stretch>
        </p:blipFill>
        <p:spPr>
          <a:xfrm>
            <a:off x="2875706" y="4367764"/>
            <a:ext cx="2762250" cy="200025"/>
          </a:xfrm>
          <a:prstGeom prst="rect">
            <a:avLst/>
          </a:prstGeom>
        </p:spPr>
      </p:pic>
    </p:spTree>
    <p:extLst>
      <p:ext uri="{BB962C8B-B14F-4D97-AF65-F5344CB8AC3E}">
        <p14:creationId xmlns:p14="http://schemas.microsoft.com/office/powerpoint/2010/main" val="108615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Multiprotocol BGP for IPv6</a:t>
            </a:r>
            <a:br>
              <a:rPr lang="en-US" sz="2400" dirty="0"/>
            </a:br>
            <a:r>
              <a:rPr lang="en-US" sz="2400" dirty="0" err="1"/>
              <a:t>IPv6</a:t>
            </a:r>
            <a:r>
              <a:rPr lang="en-US" sz="2400" dirty="0"/>
              <a:t> Route Summarization</a:t>
            </a:r>
          </a:p>
        </p:txBody>
      </p:sp>
      <p:sp>
        <p:nvSpPr>
          <p:cNvPr id="4" name="TextBox 3"/>
          <p:cNvSpPr txBox="1"/>
          <p:nvPr/>
        </p:nvSpPr>
        <p:spPr>
          <a:xfrm>
            <a:off x="113121" y="729818"/>
            <a:ext cx="8889476" cy="1200329"/>
          </a:xfrm>
          <a:prstGeom prst="rect">
            <a:avLst/>
          </a:prstGeom>
          <a:noFill/>
        </p:spPr>
        <p:txBody>
          <a:bodyPr wrap="square" rtlCol="0">
            <a:spAutoFit/>
          </a:bodyPr>
          <a:lstStyle/>
          <a:p>
            <a:r>
              <a:rPr lang="en-US" dirty="0"/>
              <a:t>The same process for summarizing or aggregating IPv4 routes occurs with IPv6 routes, and the format is identical except that the configuration is placed under the IPv6 address family using the command </a:t>
            </a:r>
            <a:r>
              <a:rPr lang="en-US" sz="1600" b="1" dirty="0">
                <a:latin typeface="Arial" panose="020B0604020202020204" pitchFamily="34" charset="0"/>
                <a:cs typeface="Arial" panose="020B0604020202020204" pitchFamily="34" charset="0"/>
              </a:rPr>
              <a:t>aggregate-address </a:t>
            </a:r>
            <a:r>
              <a:rPr lang="en-US" sz="1600" i="1" dirty="0">
                <a:latin typeface="Arial" panose="020B0604020202020204" pitchFamily="34" charset="0"/>
                <a:cs typeface="Arial" panose="020B0604020202020204" pitchFamily="34" charset="0"/>
              </a:rPr>
              <a:t>prefix/prefix-length </a:t>
            </a:r>
            <a:r>
              <a:rPr lang="en-US" sz="1600" dirty="0">
                <a:latin typeface="Arial" panose="020B0604020202020204" pitchFamily="34" charset="0"/>
                <a:cs typeface="Arial" panose="020B0604020202020204" pitchFamily="34" charset="0"/>
              </a:rPr>
              <a:t>[</a:t>
            </a:r>
            <a:r>
              <a:rPr lang="en-US" sz="1600" b="1" dirty="0">
                <a:latin typeface="Arial" panose="020B0604020202020204" pitchFamily="34" charset="0"/>
                <a:cs typeface="Arial" panose="020B0604020202020204" pitchFamily="34" charset="0"/>
              </a:rPr>
              <a:t>summary-only</a:t>
            </a:r>
            <a:r>
              <a:rPr lang="en-US" sz="1600" dirty="0">
                <a:latin typeface="Arial" panose="020B0604020202020204" pitchFamily="34" charset="0"/>
                <a:cs typeface="Arial" panose="020B0604020202020204" pitchFamily="34" charset="0"/>
              </a:rPr>
              <a:t>] [</a:t>
            </a:r>
            <a:r>
              <a:rPr lang="en-US" sz="1600" b="1" dirty="0">
                <a:latin typeface="Arial" panose="020B0604020202020204" pitchFamily="34" charset="0"/>
                <a:cs typeface="Arial" panose="020B0604020202020204" pitchFamily="34" charset="0"/>
              </a:rPr>
              <a:t>as-set</a:t>
            </a:r>
            <a:r>
              <a:rPr lang="en-US" sz="1600" dirty="0">
                <a:latin typeface="Arial" panose="020B0604020202020204" pitchFamily="34" charset="0"/>
                <a:cs typeface="Arial" panose="020B0604020202020204" pitchFamily="34" charset="0"/>
              </a:rPr>
              <a:t>].</a:t>
            </a:r>
          </a:p>
        </p:txBody>
      </p:sp>
      <p:graphicFrame>
        <p:nvGraphicFramePr>
          <p:cNvPr id="5" name="Table 4"/>
          <p:cNvGraphicFramePr>
            <a:graphicFrameLocks noGrp="1"/>
          </p:cNvGraphicFramePr>
          <p:nvPr>
            <p:extLst>
              <p:ext uri="{D42A27DB-BD31-4B8C-83A1-F6EECF244321}">
                <p14:modId xmlns:p14="http://schemas.microsoft.com/office/powerpoint/2010/main" val="3020691614"/>
              </p:ext>
            </p:extLst>
          </p:nvPr>
        </p:nvGraphicFramePr>
        <p:xfrm>
          <a:off x="385421" y="1930147"/>
          <a:ext cx="8617176" cy="2189480"/>
        </p:xfrm>
        <a:graphic>
          <a:graphicData uri="http://schemas.openxmlformats.org/drawingml/2006/table">
            <a:tbl>
              <a:tblPr firstRow="1" bandRow="1">
                <a:tableStyleId>{5C22544A-7EE6-4342-B048-85BDC9FD1C3A}</a:tableStyleId>
              </a:tblPr>
              <a:tblGrid>
                <a:gridCol w="1301977">
                  <a:extLst>
                    <a:ext uri="{9D8B030D-6E8A-4147-A177-3AD203B41FA5}">
                      <a16:colId xmlns:a16="http://schemas.microsoft.com/office/drawing/2014/main" val="1451595926"/>
                    </a:ext>
                  </a:extLst>
                </a:gridCol>
                <a:gridCol w="2677212">
                  <a:extLst>
                    <a:ext uri="{9D8B030D-6E8A-4147-A177-3AD203B41FA5}">
                      <a16:colId xmlns:a16="http://schemas.microsoft.com/office/drawing/2014/main" val="4236796954"/>
                    </a:ext>
                  </a:extLst>
                </a:gridCol>
                <a:gridCol w="4637987">
                  <a:extLst>
                    <a:ext uri="{9D8B030D-6E8A-4147-A177-3AD203B41FA5}">
                      <a16:colId xmlns:a16="http://schemas.microsoft.com/office/drawing/2014/main" val="483127490"/>
                    </a:ext>
                  </a:extLst>
                </a:gridCol>
              </a:tblGrid>
              <a:tr h="305688">
                <a:tc>
                  <a:txBody>
                    <a:bodyPr/>
                    <a:lstStyle/>
                    <a:p>
                      <a:r>
                        <a:rPr lang="en-US" sz="1400" b="1" i="0" u="none" strike="noStrike" baseline="0" dirty="0">
                          <a:solidFill>
                            <a:srgbClr val="FFFFFF"/>
                          </a:solidFill>
                          <a:latin typeface="+mj-lt"/>
                        </a:rPr>
                        <a:t>Bits Needed</a:t>
                      </a:r>
                      <a:endParaRPr lang="en-US" sz="1400" dirty="0">
                        <a:latin typeface="+mj-lt"/>
                      </a:endParaRPr>
                    </a:p>
                  </a:txBody>
                  <a:tcPr/>
                </a:tc>
                <a:tc>
                  <a:txBody>
                    <a:bodyPr/>
                    <a:lstStyle/>
                    <a:p>
                      <a:r>
                        <a:rPr lang="en-US" sz="1600" dirty="0"/>
                        <a:t>Summary Address</a:t>
                      </a:r>
                    </a:p>
                  </a:txBody>
                  <a:tcPr/>
                </a:tc>
                <a:tc>
                  <a:txBody>
                    <a:bodyPr/>
                    <a:lstStyle/>
                    <a:p>
                      <a:r>
                        <a:rPr lang="en-US" sz="1600" dirty="0"/>
                        <a:t>Component Networks</a:t>
                      </a:r>
                    </a:p>
                  </a:txBody>
                  <a:tcPr/>
                </a:tc>
                <a:extLst>
                  <a:ext uri="{0D108BD9-81ED-4DB2-BD59-A6C34878D82A}">
                    <a16:rowId xmlns:a16="http://schemas.microsoft.com/office/drawing/2014/main" val="3585919831"/>
                  </a:ext>
                </a:extLst>
              </a:tr>
              <a:tr h="370840">
                <a:tc>
                  <a:txBody>
                    <a:bodyPr/>
                    <a:lstStyle/>
                    <a:p>
                      <a:r>
                        <a:rPr lang="en-US" sz="1600" dirty="0">
                          <a:latin typeface="+mj-lt"/>
                        </a:rPr>
                        <a:t>2</a:t>
                      </a:r>
                    </a:p>
                  </a:txBody>
                  <a:tcPr/>
                </a:tc>
                <a:tc>
                  <a:txBody>
                    <a:bodyPr/>
                    <a:lstStyle/>
                    <a:p>
                      <a:r>
                        <a:rPr lang="en-US" sz="1600" dirty="0">
                          <a:latin typeface="+mj-lt"/>
                        </a:rPr>
                        <a:t>2001:db8:0:0::/62</a:t>
                      </a:r>
                    </a:p>
                  </a:txBody>
                  <a:tcPr/>
                </a:tc>
                <a:tc>
                  <a:txBody>
                    <a:bodyPr/>
                    <a:lstStyle/>
                    <a:p>
                      <a:r>
                        <a:rPr lang="en-US" sz="1600" b="0" i="0" u="none" strike="noStrike" kern="1200" baseline="0" dirty="0">
                          <a:solidFill>
                            <a:schemeClr val="dk1"/>
                          </a:solidFill>
                          <a:latin typeface="+mj-lt"/>
                          <a:ea typeface="+mn-ea"/>
                          <a:cs typeface="+mn-cs"/>
                        </a:rPr>
                        <a:t>2001:db8:0:0::/64 through 2001:db8:0:3::/64</a:t>
                      </a:r>
                      <a:endParaRPr lang="en-US" sz="1600" dirty="0">
                        <a:latin typeface="+mj-lt"/>
                      </a:endParaRPr>
                    </a:p>
                  </a:txBody>
                  <a:tcPr/>
                </a:tc>
                <a:extLst>
                  <a:ext uri="{0D108BD9-81ED-4DB2-BD59-A6C34878D82A}">
                    <a16:rowId xmlns:a16="http://schemas.microsoft.com/office/drawing/2014/main" val="241435460"/>
                  </a:ext>
                </a:extLst>
              </a:tr>
              <a:tr h="370840">
                <a:tc>
                  <a:txBody>
                    <a:bodyPr/>
                    <a:lstStyle/>
                    <a:p>
                      <a:r>
                        <a:rPr lang="en-US" sz="1600" dirty="0">
                          <a:latin typeface="+mj-lt"/>
                        </a:rPr>
                        <a:t>3</a:t>
                      </a:r>
                    </a:p>
                  </a:txBody>
                  <a:tcPr/>
                </a:tc>
                <a:tc>
                  <a:txBody>
                    <a:bodyPr/>
                    <a:lstStyle/>
                    <a:p>
                      <a:r>
                        <a:rPr lang="en-US" sz="1600" dirty="0">
                          <a:latin typeface="+mj-lt"/>
                        </a:rPr>
                        <a:t>2001:db8:0:0::/61</a:t>
                      </a:r>
                    </a:p>
                  </a:txBody>
                  <a:tcPr/>
                </a:tc>
                <a:tc>
                  <a:txBody>
                    <a:bodyPr/>
                    <a:lstStyle/>
                    <a:p>
                      <a:r>
                        <a:rPr lang="en-US" sz="1600" dirty="0">
                          <a:latin typeface="+mj-lt"/>
                        </a:rPr>
                        <a:t>2001:db8:0:0::/64 through 2001:db8:0:7::/64</a:t>
                      </a:r>
                    </a:p>
                  </a:txBody>
                  <a:tcPr/>
                </a:tc>
                <a:extLst>
                  <a:ext uri="{0D108BD9-81ED-4DB2-BD59-A6C34878D82A}">
                    <a16:rowId xmlns:a16="http://schemas.microsoft.com/office/drawing/2014/main" val="1365499129"/>
                  </a:ext>
                </a:extLst>
              </a:tr>
              <a:tr h="370840">
                <a:tc>
                  <a:txBody>
                    <a:bodyPr/>
                    <a:lstStyle/>
                    <a:p>
                      <a:r>
                        <a:rPr lang="en-US" sz="1600" dirty="0">
                          <a:latin typeface="+mj-lt"/>
                        </a:rPr>
                        <a:t>4</a:t>
                      </a:r>
                    </a:p>
                  </a:txBody>
                  <a:tcPr/>
                </a:tc>
                <a:tc>
                  <a:txBody>
                    <a:bodyPr/>
                    <a:lstStyle/>
                    <a:p>
                      <a:r>
                        <a:rPr lang="en-US" sz="1600" dirty="0">
                          <a:latin typeface="+mj-lt"/>
                        </a:rPr>
                        <a:t>2001:db8:0:0::/60</a:t>
                      </a:r>
                    </a:p>
                  </a:txBody>
                  <a:tcPr/>
                </a:tc>
                <a:tc>
                  <a:txBody>
                    <a:bodyPr/>
                    <a:lstStyle/>
                    <a:p>
                      <a:r>
                        <a:rPr lang="en-US" sz="1600" dirty="0">
                          <a:latin typeface="+mj-lt"/>
                        </a:rPr>
                        <a:t>2001:db8:0:0::/64 through 2001:db8:0:F::/64</a:t>
                      </a:r>
                    </a:p>
                  </a:txBody>
                  <a:tcPr/>
                </a:tc>
                <a:extLst>
                  <a:ext uri="{0D108BD9-81ED-4DB2-BD59-A6C34878D82A}">
                    <a16:rowId xmlns:a16="http://schemas.microsoft.com/office/drawing/2014/main" val="1450136516"/>
                  </a:ext>
                </a:extLst>
              </a:tr>
              <a:tr h="370840">
                <a:tc>
                  <a:txBody>
                    <a:bodyPr/>
                    <a:lstStyle/>
                    <a:p>
                      <a:r>
                        <a:rPr lang="en-US" sz="1600" dirty="0">
                          <a:latin typeface="+mj-lt"/>
                        </a:rPr>
                        <a:t>5</a:t>
                      </a:r>
                    </a:p>
                  </a:txBody>
                  <a:tcPr/>
                </a:tc>
                <a:tc>
                  <a:txBody>
                    <a:bodyPr/>
                    <a:lstStyle/>
                    <a:p>
                      <a:r>
                        <a:rPr lang="en-US" sz="1600" dirty="0">
                          <a:latin typeface="+mj-lt"/>
                        </a:rPr>
                        <a:t>2001:db8:0:0::/59</a:t>
                      </a:r>
                    </a:p>
                  </a:txBody>
                  <a:tcPr/>
                </a:tc>
                <a:tc>
                  <a:txBody>
                    <a:bodyPr/>
                    <a:lstStyle/>
                    <a:p>
                      <a:r>
                        <a:rPr lang="en-US" sz="1600" dirty="0">
                          <a:latin typeface="+mj-lt"/>
                        </a:rPr>
                        <a:t>2001:db8:0:0::/64 through 2001:db8:0:1F::/64</a:t>
                      </a:r>
                    </a:p>
                  </a:txBody>
                  <a:tcPr/>
                </a:tc>
                <a:extLst>
                  <a:ext uri="{0D108BD9-81ED-4DB2-BD59-A6C34878D82A}">
                    <a16:rowId xmlns:a16="http://schemas.microsoft.com/office/drawing/2014/main" val="2229224562"/>
                  </a:ext>
                </a:extLst>
              </a:tr>
              <a:tr h="370840">
                <a:tc>
                  <a:txBody>
                    <a:bodyPr/>
                    <a:lstStyle/>
                    <a:p>
                      <a:r>
                        <a:rPr lang="en-US" sz="1600" b="0" dirty="0">
                          <a:latin typeface="+mj-lt"/>
                          <a:cs typeface="Courier New" panose="02070309020205020404" pitchFamily="49" charset="0"/>
                        </a:rPr>
                        <a:t>6</a:t>
                      </a:r>
                    </a:p>
                  </a:txBody>
                  <a:tcPr/>
                </a:tc>
                <a:tc>
                  <a:txBody>
                    <a:bodyPr/>
                    <a:lstStyle/>
                    <a:p>
                      <a:r>
                        <a:rPr lang="en-US" sz="1600" b="0" dirty="0">
                          <a:latin typeface="+mj-lt"/>
                          <a:cs typeface="Courier New" panose="02070309020205020404" pitchFamily="49" charset="0"/>
                        </a:rPr>
                        <a:t>2001:db8:0:0::/58</a:t>
                      </a:r>
                    </a:p>
                  </a:txBody>
                  <a:tcPr/>
                </a:tc>
                <a:tc>
                  <a:txBody>
                    <a:bodyPr/>
                    <a:lstStyle/>
                    <a:p>
                      <a:r>
                        <a:rPr lang="en-US" sz="1600" b="0" dirty="0">
                          <a:latin typeface="+mj-lt"/>
                          <a:cs typeface="Courier New" panose="02070309020205020404" pitchFamily="49" charset="0"/>
                        </a:rPr>
                        <a:t>2001:db8:0:0::/64 through 2001:db8:0:3F::/64</a:t>
                      </a:r>
                    </a:p>
                  </a:txBody>
                  <a:tcPr/>
                </a:tc>
                <a:extLst>
                  <a:ext uri="{0D108BD9-81ED-4DB2-BD59-A6C34878D82A}">
                    <a16:rowId xmlns:a16="http://schemas.microsoft.com/office/drawing/2014/main" val="295550755"/>
                  </a:ext>
                </a:extLst>
              </a:tr>
            </a:tbl>
          </a:graphicData>
        </a:graphic>
      </p:graphicFrame>
      <p:pic>
        <p:nvPicPr>
          <p:cNvPr id="2" name="Picture 1">
            <a:extLst>
              <a:ext uri="{FF2B5EF4-FFF2-40B4-BE49-F238E27FC236}">
                <a16:creationId xmlns:a16="http://schemas.microsoft.com/office/drawing/2014/main" id="{7304BF3D-557F-471B-A05B-41E383B56C8D}"/>
              </a:ext>
            </a:extLst>
          </p:cNvPr>
          <p:cNvPicPr>
            <a:picLocks noChangeAspect="1"/>
          </p:cNvPicPr>
          <p:nvPr/>
        </p:nvPicPr>
        <p:blipFill>
          <a:blip r:embed="rId3"/>
          <a:stretch>
            <a:fillRect/>
          </a:stretch>
        </p:blipFill>
        <p:spPr>
          <a:xfrm>
            <a:off x="3490912" y="4323194"/>
            <a:ext cx="2162175" cy="180975"/>
          </a:xfrm>
          <a:prstGeom prst="rect">
            <a:avLst/>
          </a:prstGeom>
        </p:spPr>
      </p:pic>
    </p:spTree>
    <p:extLst>
      <p:ext uri="{BB962C8B-B14F-4D97-AF65-F5344CB8AC3E}">
        <p14:creationId xmlns:p14="http://schemas.microsoft.com/office/powerpoint/2010/main" val="2357898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FB89FE0-AFBF-4F30-AE65-3B18BCBE3A9A}"/>
              </a:ext>
            </a:extLst>
          </p:cNvPr>
          <p:cNvSpPr>
            <a:spLocks noGrp="1"/>
          </p:cNvSpPr>
          <p:nvPr>
            <p:ph type="ctrTitle"/>
          </p:nvPr>
        </p:nvSpPr>
        <p:spPr>
          <a:xfrm>
            <a:off x="359275" y="466724"/>
            <a:ext cx="7598042" cy="1351755"/>
          </a:xfrm>
        </p:spPr>
        <p:txBody>
          <a:bodyPr/>
          <a:lstStyle/>
          <a:p>
            <a:r>
              <a:rPr lang="en-US" dirty="0">
                <a:solidFill>
                  <a:schemeClr val="accent5">
                    <a:lumMod val="40000"/>
                    <a:lumOff val="60000"/>
                  </a:schemeClr>
                </a:solidFill>
              </a:rPr>
              <a:t>Prepare for the Exam</a:t>
            </a:r>
          </a:p>
        </p:txBody>
      </p:sp>
    </p:spTree>
    <p:custDataLst>
      <p:tags r:id="rId1"/>
    </p:custDataLst>
    <p:extLst>
      <p:ext uri="{BB962C8B-B14F-4D97-AF65-F5344CB8AC3E}">
        <p14:creationId xmlns:p14="http://schemas.microsoft.com/office/powerpoint/2010/main" val="454545097"/>
      </p:ext>
    </p:extLst>
  </p:cSld>
  <p:clrMapOvr>
    <a:masterClrMapping/>
  </p:clrMapOvr>
  <p:transition spd="slow">
    <p:wip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Prepare for the Exam</a:t>
            </a:r>
            <a:br>
              <a:rPr lang="en-US" sz="2400" dirty="0"/>
            </a:br>
            <a:r>
              <a:rPr lang="en-US" sz="2400" dirty="0"/>
              <a:t>Key Topics for Chapter 11</a:t>
            </a:r>
          </a:p>
        </p:txBody>
      </p:sp>
      <p:graphicFrame>
        <p:nvGraphicFramePr>
          <p:cNvPr id="2" name="Table 1"/>
          <p:cNvGraphicFramePr>
            <a:graphicFrameLocks noGrp="1"/>
          </p:cNvGraphicFramePr>
          <p:nvPr>
            <p:extLst>
              <p:ext uri="{D42A27DB-BD31-4B8C-83A1-F6EECF244321}">
                <p14:modId xmlns:p14="http://schemas.microsoft.com/office/powerpoint/2010/main" val="758325401"/>
              </p:ext>
            </p:extLst>
          </p:nvPr>
        </p:nvGraphicFramePr>
        <p:xfrm>
          <a:off x="1297021" y="1042182"/>
          <a:ext cx="6489519" cy="3337560"/>
        </p:xfrm>
        <a:graphic>
          <a:graphicData uri="http://schemas.openxmlformats.org/drawingml/2006/table">
            <a:tbl>
              <a:tblPr firstRow="1" bandRow="1">
                <a:tableStyleId>{5C22544A-7EE6-4342-B048-85BDC9FD1C3A}</a:tableStyleId>
              </a:tblPr>
              <a:tblGrid>
                <a:gridCol w="6489519">
                  <a:extLst>
                    <a:ext uri="{9D8B030D-6E8A-4147-A177-3AD203B41FA5}">
                      <a16:colId xmlns:a16="http://schemas.microsoft.com/office/drawing/2014/main" val="1451595926"/>
                    </a:ext>
                  </a:extLst>
                </a:gridCol>
              </a:tblGrid>
              <a:tr h="370840">
                <a:tc>
                  <a:txBody>
                    <a:bodyPr/>
                    <a:lstStyle/>
                    <a:p>
                      <a:r>
                        <a:rPr lang="en-US" sz="1600" b="1" i="0" u="none" strike="noStrike" baseline="0" dirty="0">
                          <a:solidFill>
                            <a:srgbClr val="FFFFFF"/>
                          </a:solidFill>
                          <a:latin typeface="Cisco-Bold"/>
                        </a:rPr>
                        <a:t>Description</a:t>
                      </a:r>
                      <a:endParaRPr lang="en-US" sz="1600" dirty="0"/>
                    </a:p>
                  </a:txBody>
                  <a:tcPr/>
                </a:tc>
                <a:extLst>
                  <a:ext uri="{0D108BD9-81ED-4DB2-BD59-A6C34878D82A}">
                    <a16:rowId xmlns:a16="http://schemas.microsoft.com/office/drawing/2014/main" val="3585919831"/>
                  </a:ext>
                </a:extLst>
              </a:tr>
              <a:tr h="370840">
                <a:tc>
                  <a:txBody>
                    <a:bodyPr/>
                    <a:lstStyle/>
                    <a:p>
                      <a:r>
                        <a:rPr lang="en-US" sz="1600" dirty="0"/>
                        <a:t>Autonomous system numbers</a:t>
                      </a:r>
                    </a:p>
                  </a:txBody>
                  <a:tcPr/>
                </a:tc>
                <a:extLst>
                  <a:ext uri="{0D108BD9-81ED-4DB2-BD59-A6C34878D82A}">
                    <a16:rowId xmlns:a16="http://schemas.microsoft.com/office/drawing/2014/main" val="1848938057"/>
                  </a:ext>
                </a:extLst>
              </a:tr>
              <a:tr h="370840">
                <a:tc>
                  <a:txBody>
                    <a:bodyPr/>
                    <a:lstStyle/>
                    <a:p>
                      <a:r>
                        <a:rPr lang="en-US" sz="1600" dirty="0"/>
                        <a:t>Path Attributes</a:t>
                      </a:r>
                    </a:p>
                  </a:txBody>
                  <a:tcPr/>
                </a:tc>
                <a:extLst>
                  <a:ext uri="{0D108BD9-81ED-4DB2-BD59-A6C34878D82A}">
                    <a16:rowId xmlns:a16="http://schemas.microsoft.com/office/drawing/2014/main" val="3452927939"/>
                  </a:ext>
                </a:extLst>
              </a:tr>
              <a:tr h="370840">
                <a:tc>
                  <a:txBody>
                    <a:bodyPr/>
                    <a:lstStyle/>
                    <a:p>
                      <a:r>
                        <a:rPr lang="en-US" sz="1600" dirty="0"/>
                        <a:t>BGP attribute AS_Path</a:t>
                      </a:r>
                    </a:p>
                  </a:txBody>
                  <a:tcPr/>
                </a:tc>
                <a:extLst>
                  <a:ext uri="{0D108BD9-81ED-4DB2-BD59-A6C34878D82A}">
                    <a16:rowId xmlns:a16="http://schemas.microsoft.com/office/drawing/2014/main" val="2843811788"/>
                  </a:ext>
                </a:extLst>
              </a:tr>
              <a:tr h="370840">
                <a:tc>
                  <a:txBody>
                    <a:bodyPr/>
                    <a:lstStyle/>
                    <a:p>
                      <a:r>
                        <a:rPr lang="en-US" sz="1600" dirty="0"/>
                        <a:t>Address family databases and configuration</a:t>
                      </a:r>
                    </a:p>
                  </a:txBody>
                  <a:tcPr/>
                </a:tc>
                <a:extLst>
                  <a:ext uri="{0D108BD9-81ED-4DB2-BD59-A6C34878D82A}">
                    <a16:rowId xmlns:a16="http://schemas.microsoft.com/office/drawing/2014/main" val="3877641594"/>
                  </a:ext>
                </a:extLst>
              </a:tr>
              <a:tr h="370840">
                <a:tc>
                  <a:txBody>
                    <a:bodyPr/>
                    <a:lstStyle/>
                    <a:p>
                      <a:r>
                        <a:rPr lang="en-US" sz="1600" dirty="0"/>
                        <a:t>Inter-router</a:t>
                      </a:r>
                      <a:r>
                        <a:rPr lang="en-US" sz="1600" baseline="0" dirty="0"/>
                        <a:t> communication</a:t>
                      </a:r>
                      <a:endParaRPr lang="en-US" sz="1600" dirty="0"/>
                    </a:p>
                  </a:txBody>
                  <a:tcPr/>
                </a:tc>
                <a:extLst>
                  <a:ext uri="{0D108BD9-81ED-4DB2-BD59-A6C34878D82A}">
                    <a16:rowId xmlns:a16="http://schemas.microsoft.com/office/drawing/2014/main" val="2359316111"/>
                  </a:ext>
                </a:extLst>
              </a:tr>
              <a:tr h="370840">
                <a:tc>
                  <a:txBody>
                    <a:bodyPr/>
                    <a:lstStyle/>
                    <a:p>
                      <a:pPr marL="38100" marR="0">
                        <a:lnSpc>
                          <a:spcPts val="1120"/>
                        </a:lnSpc>
                        <a:spcBef>
                          <a:spcPts val="110"/>
                        </a:spcBef>
                        <a:spcAft>
                          <a:spcPts val="0"/>
                        </a:spcAft>
                      </a:pPr>
                      <a:r>
                        <a:rPr lang="en-US" sz="1600" dirty="0">
                          <a:effectLst/>
                          <a:latin typeface="+mj-lt"/>
                          <a:ea typeface="Times New Roman" panose="02020603050405020304" pitchFamily="18" charset="0"/>
                          <a:cs typeface="Times New Roman" panose="02020603050405020304" pitchFamily="18" charset="0"/>
                        </a:rPr>
                        <a:t>BGP Single- and Multi-Hop Sessions</a:t>
                      </a:r>
                    </a:p>
                  </a:txBody>
                  <a:tcPr marL="0" marR="0" marT="0" marB="0" anchor="ctr"/>
                </a:tc>
                <a:extLst>
                  <a:ext uri="{0D108BD9-81ED-4DB2-BD59-A6C34878D82A}">
                    <a16:rowId xmlns:a16="http://schemas.microsoft.com/office/drawing/2014/main" val="906729202"/>
                  </a:ext>
                </a:extLst>
              </a:tr>
              <a:tr h="370840">
                <a:tc>
                  <a:txBody>
                    <a:bodyPr/>
                    <a:lstStyle/>
                    <a:p>
                      <a:pPr marL="38100" marR="0">
                        <a:lnSpc>
                          <a:spcPts val="1120"/>
                        </a:lnSpc>
                        <a:spcBef>
                          <a:spcPts val="110"/>
                        </a:spcBef>
                        <a:spcAft>
                          <a:spcPts val="0"/>
                        </a:spcAft>
                      </a:pPr>
                      <a:r>
                        <a:rPr lang="en-US" sz="1600" dirty="0">
                          <a:effectLst/>
                          <a:latin typeface="+mj-lt"/>
                          <a:ea typeface="Times New Roman" panose="02020603050405020304" pitchFamily="18" charset="0"/>
                          <a:cs typeface="Times New Roman" panose="02020603050405020304" pitchFamily="18" charset="0"/>
                        </a:rPr>
                        <a:t>BGP session types</a:t>
                      </a:r>
                    </a:p>
                  </a:txBody>
                  <a:tcPr marL="0" marR="0" marT="0" marB="0" anchor="ctr"/>
                </a:tc>
                <a:extLst>
                  <a:ext uri="{0D108BD9-81ED-4DB2-BD59-A6C34878D82A}">
                    <a16:rowId xmlns:a16="http://schemas.microsoft.com/office/drawing/2014/main" val="3298492007"/>
                  </a:ext>
                </a:extLst>
              </a:tr>
              <a:tr h="370840">
                <a:tc>
                  <a:txBody>
                    <a:bodyPr/>
                    <a:lstStyle/>
                    <a:p>
                      <a:pPr marL="38100" marR="0">
                        <a:lnSpc>
                          <a:spcPts val="1120"/>
                        </a:lnSpc>
                        <a:spcBef>
                          <a:spcPts val="110"/>
                        </a:spcBef>
                        <a:spcAft>
                          <a:spcPts val="0"/>
                        </a:spcAft>
                      </a:pPr>
                      <a:r>
                        <a:rPr lang="en-US" sz="1600" dirty="0" err="1">
                          <a:effectLst/>
                          <a:latin typeface="+mj-lt"/>
                          <a:ea typeface="Times New Roman" panose="02020603050405020304" pitchFamily="18" charset="0"/>
                          <a:cs typeface="Times New Roman" panose="02020603050405020304" pitchFamily="18" charset="0"/>
                        </a:rPr>
                        <a:t>eBGP</a:t>
                      </a:r>
                      <a:endParaRPr lang="en-US" sz="1600" dirty="0">
                        <a:effectLst/>
                        <a:latin typeface="+mj-lt"/>
                        <a:ea typeface="Times New Roman" panose="02020603050405020304" pitchFamily="18" charset="0"/>
                        <a:cs typeface="Times New Roman" panose="02020603050405020304" pitchFamily="18" charset="0"/>
                      </a:endParaRPr>
                    </a:p>
                  </a:txBody>
                  <a:tcPr marL="0" marR="0" marT="0" marB="0" anchor="ctr"/>
                </a:tc>
                <a:extLst>
                  <a:ext uri="{0D108BD9-81ED-4DB2-BD59-A6C34878D82A}">
                    <a16:rowId xmlns:a16="http://schemas.microsoft.com/office/drawing/2014/main" val="1230778587"/>
                  </a:ext>
                </a:extLst>
              </a:tr>
            </a:tbl>
          </a:graphicData>
        </a:graphic>
      </p:graphicFrame>
    </p:spTree>
    <p:extLst>
      <p:ext uri="{BB962C8B-B14F-4D97-AF65-F5344CB8AC3E}">
        <p14:creationId xmlns:p14="http://schemas.microsoft.com/office/powerpoint/2010/main" val="890972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37706"/>
            <a:ext cx="8345488" cy="731836"/>
          </a:xfrm>
        </p:spPr>
        <p:txBody>
          <a:bodyPr/>
          <a:lstStyle/>
          <a:p>
            <a:r>
              <a:rPr lang="en-US" sz="1600" dirty="0"/>
              <a:t>BGP Fundamentals</a:t>
            </a:r>
            <a:br>
              <a:rPr lang="en-US" sz="2400" dirty="0"/>
            </a:br>
            <a:r>
              <a:rPr lang="en-US" sz="2400" dirty="0"/>
              <a:t>Autonomous System Numbers (Cont.)</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113122" y="658454"/>
            <a:ext cx="8898904" cy="3016563"/>
          </a:xfrm>
        </p:spPr>
        <p:txBody>
          <a:bodyPr/>
          <a:lstStyle/>
          <a:p>
            <a:pPr marL="0" indent="0" algn="l" defTabSz="684213" fontAlgn="base">
              <a:spcBef>
                <a:spcPts val="600"/>
              </a:spcBef>
              <a:spcAft>
                <a:spcPts val="600"/>
              </a:spcAft>
              <a:buClr>
                <a:schemeClr val="tx2"/>
              </a:buClr>
              <a:buSzPct val="90000"/>
            </a:pPr>
            <a:r>
              <a:rPr lang="en-US" dirty="0">
                <a:solidFill>
                  <a:srgbClr val="000000"/>
                </a:solidFill>
              </a:rPr>
              <a:t>Similar to IP Addresses, the AS number assignments include private address ranges that cannot be used for Internet traffic.  These ranges are:</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dirty="0">
                <a:solidFill>
                  <a:schemeClr val="tx1">
                    <a:lumMod val="50000"/>
                  </a:schemeClr>
                </a:solidFill>
              </a:rPr>
              <a:t>ASNs 64,512–65,535 are private ASNs in the 16-bit ASN range.</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dirty="0">
                <a:solidFill>
                  <a:schemeClr val="tx1">
                    <a:lumMod val="50000"/>
                  </a:schemeClr>
                </a:solidFill>
              </a:rPr>
              <a:t>ASNs 4,200,000,000–4,294,967,294 are private ASNs within the extended 32-bit range.</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altLang="en-US" dirty="0">
                <a:solidFill>
                  <a:schemeClr val="tx1"/>
                </a:solidFill>
                <a:latin typeface="+mj-lt"/>
              </a:rPr>
              <a:t>Use only the ASN assigned by IANA, the ASN assigned by your service provider, or a private ASN. Using another organization’s ASN without permission could result in traffic loss and cause havoc on the internet.</a:t>
            </a:r>
            <a:endParaRPr lang="en-US" dirty="0">
              <a:solidFill>
                <a:schemeClr val="tx1">
                  <a:lumMod val="50000"/>
                </a:schemeClr>
              </a:solidFill>
              <a:latin typeface="+mj-lt"/>
            </a:endParaRPr>
          </a:p>
          <a:p>
            <a:pPr marL="285750" indent="-285750" algn="l" defTabSz="684213" fontAlgn="base">
              <a:spcBef>
                <a:spcPts val="600"/>
              </a:spcBef>
              <a:spcAft>
                <a:spcPts val="600"/>
              </a:spcAft>
              <a:buClr>
                <a:schemeClr val="tx2"/>
              </a:buClr>
              <a:buSzPct val="90000"/>
              <a:buFont typeface="Arial" panose="020B0604020202020204" pitchFamily="34" charset="0"/>
              <a:buChar char="•"/>
            </a:pPr>
            <a:endParaRPr lang="en-US" dirty="0">
              <a:solidFill>
                <a:schemeClr val="tx1">
                  <a:lumMod val="50000"/>
                </a:schemeClr>
              </a:solidFill>
            </a:endParaRPr>
          </a:p>
          <a:p>
            <a:pPr marL="285750" indent="-285750" algn="l" defTabSz="684213" fontAlgn="base">
              <a:spcBef>
                <a:spcPts val="600"/>
              </a:spcBef>
              <a:spcAft>
                <a:spcPts val="600"/>
              </a:spcAft>
              <a:buClr>
                <a:schemeClr val="tx2"/>
              </a:buClr>
              <a:buSzPct val="90000"/>
              <a:buFont typeface="Arial" panose="020B0604020202020204" pitchFamily="34" charset="0"/>
              <a:buChar char="•"/>
            </a:pPr>
            <a:endParaRPr lang="en-US" dirty="0">
              <a:solidFill>
                <a:schemeClr val="tx1">
                  <a:lumMod val="50000"/>
                </a:schemeClr>
              </a:solidFill>
            </a:endParaRPr>
          </a:p>
          <a:p>
            <a:pPr marL="0" indent="0" algn="l" defTabSz="684213" fontAlgn="base">
              <a:spcBef>
                <a:spcPts val="600"/>
              </a:spcBef>
              <a:spcAft>
                <a:spcPts val="600"/>
              </a:spcAft>
              <a:buClr>
                <a:schemeClr val="tx2"/>
              </a:buClr>
              <a:buSzPct val="90000"/>
            </a:pPr>
            <a:r>
              <a:rPr lang="en-US" sz="1600" dirty="0">
                <a:solidFill>
                  <a:srgbClr val="000000"/>
                </a:solidFill>
              </a:rPr>
              <a:t>	</a:t>
            </a:r>
          </a:p>
        </p:txBody>
      </p:sp>
    </p:spTree>
    <p:extLst>
      <p:ext uri="{BB962C8B-B14F-4D97-AF65-F5344CB8AC3E}">
        <p14:creationId xmlns:p14="http://schemas.microsoft.com/office/powerpoint/2010/main" val="3203328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Prepare for the Exam</a:t>
            </a:r>
            <a:br>
              <a:rPr lang="en-US" sz="2400" dirty="0"/>
            </a:br>
            <a:r>
              <a:rPr lang="en-US" sz="2400" dirty="0"/>
              <a:t>Key Topics for Chapter 11 (Cont.)</a:t>
            </a:r>
          </a:p>
        </p:txBody>
      </p:sp>
      <p:graphicFrame>
        <p:nvGraphicFramePr>
          <p:cNvPr id="2" name="Table 1"/>
          <p:cNvGraphicFramePr>
            <a:graphicFrameLocks noGrp="1"/>
          </p:cNvGraphicFramePr>
          <p:nvPr>
            <p:extLst>
              <p:ext uri="{D42A27DB-BD31-4B8C-83A1-F6EECF244321}">
                <p14:modId xmlns:p14="http://schemas.microsoft.com/office/powerpoint/2010/main" val="4290524480"/>
              </p:ext>
            </p:extLst>
          </p:nvPr>
        </p:nvGraphicFramePr>
        <p:xfrm>
          <a:off x="1271540" y="995211"/>
          <a:ext cx="6185061" cy="3337560"/>
        </p:xfrm>
        <a:graphic>
          <a:graphicData uri="http://schemas.openxmlformats.org/drawingml/2006/table">
            <a:tbl>
              <a:tblPr firstRow="1" bandRow="1">
                <a:tableStyleId>{5C22544A-7EE6-4342-B048-85BDC9FD1C3A}</a:tableStyleId>
              </a:tblPr>
              <a:tblGrid>
                <a:gridCol w="6185061">
                  <a:extLst>
                    <a:ext uri="{9D8B030D-6E8A-4147-A177-3AD203B41FA5}">
                      <a16:colId xmlns:a16="http://schemas.microsoft.com/office/drawing/2014/main" val="1451595926"/>
                    </a:ext>
                  </a:extLst>
                </a:gridCol>
              </a:tblGrid>
              <a:tr h="370840">
                <a:tc>
                  <a:txBody>
                    <a:bodyPr/>
                    <a:lstStyle/>
                    <a:p>
                      <a:r>
                        <a:rPr lang="en-US" sz="1600" b="1" i="0" u="none" strike="noStrike" baseline="0" dirty="0">
                          <a:solidFill>
                            <a:srgbClr val="FFFFFF"/>
                          </a:solidFill>
                          <a:latin typeface="Cisco-Bold"/>
                        </a:rPr>
                        <a:t>Description</a:t>
                      </a:r>
                      <a:endParaRPr lang="en-US" sz="1600" dirty="0"/>
                    </a:p>
                  </a:txBody>
                  <a:tcPr/>
                </a:tc>
                <a:extLst>
                  <a:ext uri="{0D108BD9-81ED-4DB2-BD59-A6C34878D82A}">
                    <a16:rowId xmlns:a16="http://schemas.microsoft.com/office/drawing/2014/main" val="3585919831"/>
                  </a:ext>
                </a:extLst>
              </a:tr>
              <a:tr h="370840">
                <a:tc>
                  <a:txBody>
                    <a:bodyPr/>
                    <a:lstStyle/>
                    <a:p>
                      <a:r>
                        <a:rPr lang="en-US" sz="1600" dirty="0"/>
                        <a:t>Basic BGP configuration</a:t>
                      </a:r>
                    </a:p>
                  </a:txBody>
                  <a:tcPr/>
                </a:tc>
                <a:extLst>
                  <a:ext uri="{0D108BD9-81ED-4DB2-BD59-A6C34878D82A}">
                    <a16:rowId xmlns:a16="http://schemas.microsoft.com/office/drawing/2014/main" val="2659219036"/>
                  </a:ext>
                </a:extLst>
              </a:tr>
              <a:tr h="370840">
                <a:tc>
                  <a:txBody>
                    <a:bodyPr/>
                    <a:lstStyle/>
                    <a:p>
                      <a:r>
                        <a:rPr lang="en-US" sz="1600" dirty="0"/>
                        <a:t>Verification of BGP Sessions</a:t>
                      </a:r>
                    </a:p>
                  </a:txBody>
                  <a:tcPr/>
                </a:tc>
                <a:extLst>
                  <a:ext uri="{0D108BD9-81ED-4DB2-BD59-A6C34878D82A}">
                    <a16:rowId xmlns:a16="http://schemas.microsoft.com/office/drawing/2014/main" val="1159203429"/>
                  </a:ext>
                </a:extLst>
              </a:tr>
              <a:tr h="370840">
                <a:tc>
                  <a:txBody>
                    <a:bodyPr/>
                    <a:lstStyle/>
                    <a:p>
                      <a:r>
                        <a:rPr lang="en-US" sz="1600" dirty="0"/>
                        <a:t>Prefix advertisement</a:t>
                      </a:r>
                    </a:p>
                  </a:txBody>
                  <a:tcPr/>
                </a:tc>
                <a:extLst>
                  <a:ext uri="{0D108BD9-81ED-4DB2-BD59-A6C34878D82A}">
                    <a16:rowId xmlns:a16="http://schemas.microsoft.com/office/drawing/2014/main" val="3694894912"/>
                  </a:ext>
                </a:extLst>
              </a:tr>
              <a:tr h="370840">
                <a:tc>
                  <a:txBody>
                    <a:bodyPr/>
                    <a:lstStyle/>
                    <a:p>
                      <a:r>
                        <a:rPr lang="en-US" sz="1600" dirty="0"/>
                        <a:t>BGP Database  Processing</a:t>
                      </a:r>
                    </a:p>
                  </a:txBody>
                  <a:tcPr/>
                </a:tc>
                <a:extLst>
                  <a:ext uri="{0D108BD9-81ED-4DB2-BD59-A6C34878D82A}">
                    <a16:rowId xmlns:a16="http://schemas.microsoft.com/office/drawing/2014/main" val="241435460"/>
                  </a:ext>
                </a:extLst>
              </a:tr>
              <a:tr h="370840">
                <a:tc>
                  <a:txBody>
                    <a:bodyPr/>
                    <a:lstStyle/>
                    <a:p>
                      <a:r>
                        <a:rPr lang="en-US" sz="1600" dirty="0"/>
                        <a:t>BGP Table Fields</a:t>
                      </a:r>
                    </a:p>
                  </a:txBody>
                  <a:tcPr/>
                </a:tc>
                <a:extLst>
                  <a:ext uri="{0D108BD9-81ED-4DB2-BD59-A6C34878D82A}">
                    <a16:rowId xmlns:a16="http://schemas.microsoft.com/office/drawing/2014/main" val="1365499129"/>
                  </a:ext>
                </a:extLst>
              </a:tr>
              <a:tr h="370840">
                <a:tc>
                  <a:txBody>
                    <a:bodyPr/>
                    <a:lstStyle/>
                    <a:p>
                      <a:r>
                        <a:rPr lang="en-US" sz="1600" dirty="0"/>
                        <a:t>BGP summarization</a:t>
                      </a:r>
                      <a:r>
                        <a:rPr lang="en-US" sz="1600" baseline="0" dirty="0"/>
                        <a:t> techniques</a:t>
                      </a:r>
                      <a:endParaRPr lang="en-US" sz="1600" dirty="0"/>
                    </a:p>
                  </a:txBody>
                  <a:tcPr/>
                </a:tc>
                <a:extLst>
                  <a:ext uri="{0D108BD9-81ED-4DB2-BD59-A6C34878D82A}">
                    <a16:rowId xmlns:a16="http://schemas.microsoft.com/office/drawing/2014/main" val="1450136516"/>
                  </a:ext>
                </a:extLst>
              </a:tr>
              <a:tr h="370840">
                <a:tc>
                  <a:txBody>
                    <a:bodyPr/>
                    <a:lstStyle/>
                    <a:p>
                      <a:r>
                        <a:rPr lang="en-US" sz="1600" dirty="0"/>
                        <a:t>Aggregate address</a:t>
                      </a:r>
                    </a:p>
                  </a:txBody>
                  <a:tcPr/>
                </a:tc>
                <a:extLst>
                  <a:ext uri="{0D108BD9-81ED-4DB2-BD59-A6C34878D82A}">
                    <a16:rowId xmlns:a16="http://schemas.microsoft.com/office/drawing/2014/main" val="2229224562"/>
                  </a:ext>
                </a:extLst>
              </a:tr>
              <a:tr h="370840">
                <a:tc>
                  <a:txBody>
                    <a:bodyPr/>
                    <a:lstStyle/>
                    <a:p>
                      <a:r>
                        <a:rPr lang="en-US" sz="1600" dirty="0"/>
                        <a:t>Aggregate address with </a:t>
                      </a:r>
                      <a:r>
                        <a:rPr lang="en-US" sz="1600" b="1" dirty="0">
                          <a:latin typeface="+mn-lt"/>
                          <a:cs typeface="Courier New" panose="02070309020205020404" pitchFamily="49" charset="0"/>
                        </a:rPr>
                        <a:t>summary-only</a:t>
                      </a:r>
                    </a:p>
                  </a:txBody>
                  <a:tcPr/>
                </a:tc>
                <a:extLst>
                  <a:ext uri="{0D108BD9-81ED-4DB2-BD59-A6C34878D82A}">
                    <a16:rowId xmlns:a16="http://schemas.microsoft.com/office/drawing/2014/main" val="295550755"/>
                  </a:ext>
                </a:extLst>
              </a:tr>
            </a:tbl>
          </a:graphicData>
        </a:graphic>
      </p:graphicFrame>
    </p:spTree>
    <p:extLst>
      <p:ext uri="{BB962C8B-B14F-4D97-AF65-F5344CB8AC3E}">
        <p14:creationId xmlns:p14="http://schemas.microsoft.com/office/powerpoint/2010/main" val="4270516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Prepare for the Exam</a:t>
            </a:r>
            <a:br>
              <a:rPr lang="en-US" sz="2400" dirty="0"/>
            </a:br>
            <a:r>
              <a:rPr lang="en-US" sz="2400" dirty="0"/>
              <a:t>Key Topics for Chapter 11 (Cont.)</a:t>
            </a:r>
          </a:p>
        </p:txBody>
      </p:sp>
      <p:graphicFrame>
        <p:nvGraphicFramePr>
          <p:cNvPr id="2" name="Table 1"/>
          <p:cNvGraphicFramePr>
            <a:graphicFrameLocks noGrp="1"/>
          </p:cNvGraphicFramePr>
          <p:nvPr>
            <p:extLst>
              <p:ext uri="{D42A27DB-BD31-4B8C-83A1-F6EECF244321}">
                <p14:modId xmlns:p14="http://schemas.microsoft.com/office/powerpoint/2010/main" val="1519311493"/>
              </p:ext>
            </p:extLst>
          </p:nvPr>
        </p:nvGraphicFramePr>
        <p:xfrm>
          <a:off x="1535491" y="1212028"/>
          <a:ext cx="6185061" cy="2189480"/>
        </p:xfrm>
        <a:graphic>
          <a:graphicData uri="http://schemas.openxmlformats.org/drawingml/2006/table">
            <a:tbl>
              <a:tblPr firstRow="1" bandRow="1">
                <a:tableStyleId>{5C22544A-7EE6-4342-B048-85BDC9FD1C3A}</a:tableStyleId>
              </a:tblPr>
              <a:tblGrid>
                <a:gridCol w="6185061">
                  <a:extLst>
                    <a:ext uri="{9D8B030D-6E8A-4147-A177-3AD203B41FA5}">
                      <a16:colId xmlns:a16="http://schemas.microsoft.com/office/drawing/2014/main" val="1451595926"/>
                    </a:ext>
                  </a:extLst>
                </a:gridCol>
              </a:tblGrid>
              <a:tr h="305688">
                <a:tc>
                  <a:txBody>
                    <a:bodyPr/>
                    <a:lstStyle/>
                    <a:p>
                      <a:r>
                        <a:rPr lang="en-US" sz="1600" b="1" i="0" u="none" strike="noStrike" baseline="0" dirty="0">
                          <a:solidFill>
                            <a:srgbClr val="FFFFFF"/>
                          </a:solidFill>
                          <a:latin typeface="Cisco-Bold"/>
                        </a:rPr>
                        <a:t>Description</a:t>
                      </a:r>
                      <a:endParaRPr lang="en-US" sz="1600" dirty="0"/>
                    </a:p>
                  </a:txBody>
                  <a:tcPr/>
                </a:tc>
                <a:extLst>
                  <a:ext uri="{0D108BD9-81ED-4DB2-BD59-A6C34878D82A}">
                    <a16:rowId xmlns:a16="http://schemas.microsoft.com/office/drawing/2014/main" val="3585919831"/>
                  </a:ext>
                </a:extLst>
              </a:tr>
              <a:tr h="370840">
                <a:tc>
                  <a:txBody>
                    <a:bodyPr/>
                    <a:lstStyle/>
                    <a:p>
                      <a:r>
                        <a:rPr lang="en-US" sz="1600" dirty="0">
                          <a:latin typeface="+mj-lt"/>
                        </a:rPr>
                        <a:t>Atomic aggregate</a:t>
                      </a:r>
                    </a:p>
                  </a:txBody>
                  <a:tcPr/>
                </a:tc>
                <a:extLst>
                  <a:ext uri="{0D108BD9-81ED-4DB2-BD59-A6C34878D82A}">
                    <a16:rowId xmlns:a16="http://schemas.microsoft.com/office/drawing/2014/main" val="241435460"/>
                  </a:ext>
                </a:extLst>
              </a:tr>
              <a:tr h="370840">
                <a:tc>
                  <a:txBody>
                    <a:bodyPr/>
                    <a:lstStyle/>
                    <a:p>
                      <a:r>
                        <a:rPr lang="en-US" sz="1600" dirty="0">
                          <a:latin typeface="+mj-lt"/>
                        </a:rPr>
                        <a:t>Route aggregation</a:t>
                      </a:r>
                      <a:r>
                        <a:rPr lang="en-US" sz="1600" baseline="0" dirty="0">
                          <a:latin typeface="+mj-lt"/>
                        </a:rPr>
                        <a:t> with AS_SET</a:t>
                      </a:r>
                      <a:endParaRPr lang="en-US" sz="1600" dirty="0">
                        <a:latin typeface="+mj-lt"/>
                      </a:endParaRPr>
                    </a:p>
                  </a:txBody>
                  <a:tcPr/>
                </a:tc>
                <a:extLst>
                  <a:ext uri="{0D108BD9-81ED-4DB2-BD59-A6C34878D82A}">
                    <a16:rowId xmlns:a16="http://schemas.microsoft.com/office/drawing/2014/main" val="1365499129"/>
                  </a:ext>
                </a:extLst>
              </a:tr>
              <a:tr h="370840">
                <a:tc>
                  <a:txBody>
                    <a:bodyPr/>
                    <a:lstStyle/>
                    <a:p>
                      <a:r>
                        <a:rPr lang="en-US" sz="1600" dirty="0">
                          <a:latin typeface="+mj-lt"/>
                        </a:rPr>
                        <a:t>Multiprotocol</a:t>
                      </a:r>
                      <a:r>
                        <a:rPr lang="en-US" sz="1600" baseline="0" dirty="0">
                          <a:latin typeface="+mj-lt"/>
                        </a:rPr>
                        <a:t> BGP for IPv6</a:t>
                      </a:r>
                      <a:endParaRPr lang="en-US" sz="1600" dirty="0">
                        <a:latin typeface="+mj-lt"/>
                      </a:endParaRPr>
                    </a:p>
                  </a:txBody>
                  <a:tcPr/>
                </a:tc>
                <a:extLst>
                  <a:ext uri="{0D108BD9-81ED-4DB2-BD59-A6C34878D82A}">
                    <a16:rowId xmlns:a16="http://schemas.microsoft.com/office/drawing/2014/main" val="1450136516"/>
                  </a:ext>
                </a:extLst>
              </a:tr>
              <a:tr h="370840">
                <a:tc>
                  <a:txBody>
                    <a:bodyPr/>
                    <a:lstStyle/>
                    <a:p>
                      <a:r>
                        <a:rPr lang="en-US" sz="1600" dirty="0">
                          <a:latin typeface="+mj-lt"/>
                        </a:rPr>
                        <a:t>IPv6 configuration</a:t>
                      </a:r>
                    </a:p>
                  </a:txBody>
                  <a:tcPr/>
                </a:tc>
                <a:extLst>
                  <a:ext uri="{0D108BD9-81ED-4DB2-BD59-A6C34878D82A}">
                    <a16:rowId xmlns:a16="http://schemas.microsoft.com/office/drawing/2014/main" val="2229224562"/>
                  </a:ext>
                </a:extLst>
              </a:tr>
              <a:tr h="370840">
                <a:tc>
                  <a:txBody>
                    <a:bodyPr/>
                    <a:lstStyle/>
                    <a:p>
                      <a:r>
                        <a:rPr lang="en-US" sz="1600" b="0" dirty="0">
                          <a:latin typeface="+mj-lt"/>
                          <a:cs typeface="Courier New" panose="02070309020205020404" pitchFamily="49" charset="0"/>
                        </a:rPr>
                        <a:t>IPv6 summarization</a:t>
                      </a:r>
                    </a:p>
                  </a:txBody>
                  <a:tcPr/>
                </a:tc>
                <a:extLst>
                  <a:ext uri="{0D108BD9-81ED-4DB2-BD59-A6C34878D82A}">
                    <a16:rowId xmlns:a16="http://schemas.microsoft.com/office/drawing/2014/main" val="295550755"/>
                  </a:ext>
                </a:extLst>
              </a:tr>
            </a:tbl>
          </a:graphicData>
        </a:graphic>
      </p:graphicFrame>
    </p:spTree>
    <p:extLst>
      <p:ext uri="{BB962C8B-B14F-4D97-AF65-F5344CB8AC3E}">
        <p14:creationId xmlns:p14="http://schemas.microsoft.com/office/powerpoint/2010/main" val="3673170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Prepare for the Exam</a:t>
            </a:r>
            <a:br>
              <a:rPr lang="en-US" sz="2400" dirty="0"/>
            </a:br>
            <a:r>
              <a:rPr lang="en-US" sz="2400" dirty="0"/>
              <a:t>Key Terms for Chapter 11</a:t>
            </a:r>
          </a:p>
        </p:txBody>
      </p:sp>
      <p:graphicFrame>
        <p:nvGraphicFramePr>
          <p:cNvPr id="2" name="Table 1"/>
          <p:cNvGraphicFramePr>
            <a:graphicFrameLocks noGrp="1"/>
          </p:cNvGraphicFramePr>
          <p:nvPr>
            <p:extLst>
              <p:ext uri="{D42A27DB-BD31-4B8C-83A1-F6EECF244321}">
                <p14:modId xmlns:p14="http://schemas.microsoft.com/office/powerpoint/2010/main" val="4126573111"/>
              </p:ext>
            </p:extLst>
          </p:nvPr>
        </p:nvGraphicFramePr>
        <p:xfrm>
          <a:off x="395926" y="923895"/>
          <a:ext cx="8257881" cy="2415974"/>
        </p:xfrm>
        <a:graphic>
          <a:graphicData uri="http://schemas.openxmlformats.org/drawingml/2006/table">
            <a:tbl>
              <a:tblPr firstRow="1" bandRow="1">
                <a:tableStyleId>{5C22544A-7EE6-4342-B048-85BDC9FD1C3A}</a:tableStyleId>
              </a:tblPr>
              <a:tblGrid>
                <a:gridCol w="4092947">
                  <a:extLst>
                    <a:ext uri="{9D8B030D-6E8A-4147-A177-3AD203B41FA5}">
                      <a16:colId xmlns:a16="http://schemas.microsoft.com/office/drawing/2014/main" val="3133942819"/>
                    </a:ext>
                  </a:extLst>
                </a:gridCol>
                <a:gridCol w="4164934">
                  <a:extLst>
                    <a:ext uri="{9D8B030D-6E8A-4147-A177-3AD203B41FA5}">
                      <a16:colId xmlns:a16="http://schemas.microsoft.com/office/drawing/2014/main" val="2120057216"/>
                    </a:ext>
                  </a:extLst>
                </a:gridCol>
              </a:tblGrid>
              <a:tr h="265926">
                <a:tc>
                  <a:txBody>
                    <a:bodyPr/>
                    <a:lstStyle/>
                    <a:p>
                      <a:r>
                        <a:rPr lang="en-US" sz="1600" dirty="0"/>
                        <a:t>Key Terms</a:t>
                      </a:r>
                    </a:p>
                  </a:txBody>
                  <a:tcPr/>
                </a:tc>
                <a:tc>
                  <a:txBody>
                    <a:bodyPr/>
                    <a:lstStyle/>
                    <a:p>
                      <a:endParaRPr lang="en-US" sz="1600" dirty="0"/>
                    </a:p>
                  </a:txBody>
                  <a:tcPr/>
                </a:tc>
                <a:extLst>
                  <a:ext uri="{0D108BD9-81ED-4DB2-BD59-A6C34878D82A}">
                    <a16:rowId xmlns:a16="http://schemas.microsoft.com/office/drawing/2014/main" val="2640803396"/>
                  </a:ext>
                </a:extLst>
              </a:tr>
              <a:tr h="217576">
                <a:tc>
                  <a:txBody>
                    <a:bodyPr/>
                    <a:lstStyle/>
                    <a:p>
                      <a:r>
                        <a:rPr lang="en-US" sz="1600" dirty="0">
                          <a:solidFill>
                            <a:schemeClr val="tx1"/>
                          </a:solidFill>
                        </a:rPr>
                        <a:t>Address Family</a:t>
                      </a:r>
                    </a:p>
                  </a:txBody>
                  <a:tcP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n-US" sz="1600" b="0" i="0" u="none" strike="noStrike" kern="1200" baseline="0" dirty="0">
                          <a:solidFill>
                            <a:schemeClr val="tx1"/>
                          </a:solidFill>
                          <a:latin typeface="+mn-lt"/>
                          <a:ea typeface="+mn-ea"/>
                          <a:cs typeface="+mn-cs"/>
                        </a:rPr>
                        <a:t>Loc-RIB table</a:t>
                      </a:r>
                      <a:endParaRPr lang="en-US" sz="1600" dirty="0">
                        <a:solidFill>
                          <a:schemeClr val="tx1"/>
                        </a:solidFill>
                      </a:endParaRPr>
                    </a:p>
                  </a:txBody>
                  <a:tcPr/>
                </a:tc>
                <a:extLst>
                  <a:ext uri="{0D108BD9-81ED-4DB2-BD59-A6C34878D82A}">
                    <a16:rowId xmlns:a16="http://schemas.microsoft.com/office/drawing/2014/main" val="3303805005"/>
                  </a:ext>
                </a:extLst>
              </a:tr>
              <a:tr h="362626">
                <a:tc>
                  <a:txBody>
                    <a:bodyPr/>
                    <a:lstStyle/>
                    <a:p>
                      <a:r>
                        <a:rPr lang="en-US" sz="1600" dirty="0" err="1">
                          <a:solidFill>
                            <a:schemeClr val="tx1"/>
                          </a:solidFill>
                        </a:rPr>
                        <a:t>AS_Path</a:t>
                      </a:r>
                      <a:endParaRPr lang="en-US" sz="1600" dirty="0">
                        <a:solidFill>
                          <a:schemeClr val="tx1"/>
                        </a:solidFill>
                      </a:endParaRPr>
                    </a:p>
                  </a:txBody>
                  <a:tcPr/>
                </a:tc>
                <a:tc>
                  <a:txBody>
                    <a:bodyPr/>
                    <a:lstStyle/>
                    <a:p>
                      <a:r>
                        <a:rPr lang="en-US" sz="1600" b="0" i="0" u="none" strike="noStrike" kern="1200" baseline="0" dirty="0">
                          <a:solidFill>
                            <a:schemeClr val="tx1"/>
                          </a:solidFill>
                          <a:latin typeface="+mn-lt"/>
                          <a:ea typeface="+mn-ea"/>
                          <a:cs typeface="+mn-cs"/>
                        </a:rPr>
                        <a:t>Optional non-transitive</a:t>
                      </a:r>
                      <a:endParaRPr lang="en-US" sz="1600" dirty="0">
                        <a:solidFill>
                          <a:schemeClr val="tx1"/>
                        </a:solidFill>
                      </a:endParaRPr>
                    </a:p>
                  </a:txBody>
                  <a:tcPr/>
                </a:tc>
                <a:extLst>
                  <a:ext uri="{0D108BD9-81ED-4DB2-BD59-A6C34878D82A}">
                    <a16:rowId xmlns:a16="http://schemas.microsoft.com/office/drawing/2014/main" val="1860627843"/>
                  </a:ext>
                </a:extLst>
              </a:tr>
              <a:tr h="362626">
                <a:tc>
                  <a:txBody>
                    <a:bodyPr/>
                    <a:lstStyle/>
                    <a:p>
                      <a:r>
                        <a:rPr lang="en-US" sz="1600" dirty="0">
                          <a:solidFill>
                            <a:schemeClr val="tx1"/>
                          </a:solidFill>
                        </a:rPr>
                        <a:t>Atomic aggregate</a:t>
                      </a:r>
                    </a:p>
                  </a:txBody>
                  <a:tcPr/>
                </a:tc>
                <a:tc>
                  <a:txBody>
                    <a:bodyPr/>
                    <a:lstStyle/>
                    <a:p>
                      <a:r>
                        <a:rPr lang="en-US" sz="1600" dirty="0">
                          <a:solidFill>
                            <a:schemeClr val="tx1"/>
                          </a:solidFill>
                        </a:rPr>
                        <a:t>Optional transitive</a:t>
                      </a:r>
                    </a:p>
                  </a:txBody>
                  <a:tcPr/>
                </a:tc>
                <a:extLst>
                  <a:ext uri="{0D108BD9-81ED-4DB2-BD59-A6C34878D82A}">
                    <a16:rowId xmlns:a16="http://schemas.microsoft.com/office/drawing/2014/main" val="2206863053"/>
                  </a:ext>
                </a:extLst>
              </a:tr>
              <a:tr h="349602">
                <a:tc>
                  <a:txBody>
                    <a:bodyPr/>
                    <a:lstStyle/>
                    <a:p>
                      <a:r>
                        <a:rPr lang="en-US" sz="1600" b="0" i="0" u="none" strike="noStrike" kern="1200" baseline="0" dirty="0">
                          <a:solidFill>
                            <a:schemeClr val="tx1"/>
                          </a:solidFill>
                          <a:latin typeface="+mn-lt"/>
                          <a:ea typeface="+mn-ea"/>
                          <a:cs typeface="+mn-cs"/>
                        </a:rPr>
                        <a:t>Autonomous System (AS)</a:t>
                      </a:r>
                      <a:endParaRPr lang="en-US" sz="1600" dirty="0">
                        <a:solidFill>
                          <a:schemeClr val="tx1"/>
                        </a:solidFill>
                      </a:endParaRPr>
                    </a:p>
                  </a:txBody>
                  <a:tcPr/>
                </a:tc>
                <a:tc>
                  <a:txBody>
                    <a:bodyPr/>
                    <a:lstStyle/>
                    <a:p>
                      <a:r>
                        <a:rPr lang="en-US" sz="1600" dirty="0">
                          <a:solidFill>
                            <a:schemeClr val="tx1"/>
                          </a:solidFill>
                        </a:rPr>
                        <a:t>Path vector</a:t>
                      </a:r>
                      <a:r>
                        <a:rPr lang="en-US" sz="1600" baseline="0" dirty="0">
                          <a:solidFill>
                            <a:schemeClr val="tx1"/>
                          </a:solidFill>
                        </a:rPr>
                        <a:t> routing protocol</a:t>
                      </a:r>
                      <a:endParaRPr lang="en-US" sz="1600" dirty="0">
                        <a:solidFill>
                          <a:schemeClr val="tx1"/>
                        </a:solidFill>
                      </a:endParaRPr>
                    </a:p>
                  </a:txBody>
                  <a:tcPr/>
                </a:tc>
                <a:extLst>
                  <a:ext uri="{0D108BD9-81ED-4DB2-BD59-A6C34878D82A}">
                    <a16:rowId xmlns:a16="http://schemas.microsoft.com/office/drawing/2014/main" val="1924228875"/>
                  </a:ext>
                </a:extLst>
              </a:tr>
              <a:tr h="217576">
                <a:tc>
                  <a:txBody>
                    <a:bodyPr/>
                    <a:lstStyle/>
                    <a:p>
                      <a:r>
                        <a:rPr lang="en-US" sz="1600" b="0" i="0" u="none" strike="noStrike" kern="1200" baseline="0" dirty="0" err="1">
                          <a:solidFill>
                            <a:schemeClr val="tx1"/>
                          </a:solidFill>
                          <a:latin typeface="+mn-lt"/>
                          <a:ea typeface="+mn-ea"/>
                          <a:cs typeface="+mn-cs"/>
                        </a:rPr>
                        <a:t>eBGP</a:t>
                      </a:r>
                      <a:r>
                        <a:rPr lang="en-US" sz="1600" b="0" i="0" u="none" strike="noStrike" kern="1200" baseline="0" dirty="0">
                          <a:solidFill>
                            <a:schemeClr val="tx1"/>
                          </a:solidFill>
                          <a:latin typeface="+mn-lt"/>
                          <a:ea typeface="+mn-ea"/>
                          <a:cs typeface="+mn-cs"/>
                        </a:rPr>
                        <a:t> session</a:t>
                      </a:r>
                      <a:endParaRPr lang="en-US" sz="1600" dirty="0">
                        <a:solidFill>
                          <a:schemeClr val="tx1"/>
                        </a:solidFill>
                      </a:endParaRPr>
                    </a:p>
                  </a:txBody>
                  <a:tcPr/>
                </a:tc>
                <a:tc>
                  <a:txBody>
                    <a:bodyPr/>
                    <a:lstStyle/>
                    <a:p>
                      <a:r>
                        <a:rPr lang="en-US" sz="1600" dirty="0">
                          <a:solidFill>
                            <a:schemeClr val="tx1"/>
                          </a:solidFill>
                        </a:rPr>
                        <a:t>Well-known</a:t>
                      </a:r>
                      <a:r>
                        <a:rPr lang="en-US" sz="1600" baseline="0" dirty="0">
                          <a:solidFill>
                            <a:schemeClr val="tx1"/>
                          </a:solidFill>
                        </a:rPr>
                        <a:t> discretionary</a:t>
                      </a:r>
                      <a:endParaRPr lang="en-US" sz="1600" dirty="0">
                        <a:solidFill>
                          <a:schemeClr val="tx1"/>
                        </a:solidFill>
                      </a:endParaRPr>
                    </a:p>
                  </a:txBody>
                  <a:tcPr/>
                </a:tc>
                <a:extLst>
                  <a:ext uri="{0D108BD9-81ED-4DB2-BD59-A6C34878D82A}">
                    <a16:rowId xmlns:a16="http://schemas.microsoft.com/office/drawing/2014/main" val="844532499"/>
                  </a:ext>
                </a:extLst>
              </a:tr>
              <a:tr h="217576">
                <a:tc>
                  <a:txBody>
                    <a:bodyPr/>
                    <a:lstStyle/>
                    <a:p>
                      <a:r>
                        <a:rPr lang="en-US" sz="1600" b="0" i="0" u="none" strike="noStrike" kern="1200" baseline="0" dirty="0" err="1">
                          <a:solidFill>
                            <a:schemeClr val="tx1"/>
                          </a:solidFill>
                          <a:latin typeface="+mn-lt"/>
                          <a:ea typeface="+mn-ea"/>
                          <a:cs typeface="+mn-cs"/>
                        </a:rPr>
                        <a:t>iBGP</a:t>
                      </a:r>
                      <a:r>
                        <a:rPr lang="en-US" sz="1600" b="0" i="0" u="none" strike="noStrike" kern="1200" baseline="0" dirty="0">
                          <a:solidFill>
                            <a:schemeClr val="tx1"/>
                          </a:solidFill>
                          <a:latin typeface="+mn-lt"/>
                          <a:ea typeface="+mn-ea"/>
                          <a:cs typeface="+mn-cs"/>
                        </a:rPr>
                        <a:t> session</a:t>
                      </a:r>
                      <a:endParaRPr lang="en-US" sz="1600" dirty="0">
                        <a:solidFill>
                          <a:schemeClr val="tx1"/>
                        </a:solidFill>
                      </a:endParaRPr>
                    </a:p>
                  </a:txBody>
                  <a:tcPr/>
                </a:tc>
                <a:tc>
                  <a:txBody>
                    <a:bodyPr/>
                    <a:lstStyle/>
                    <a:p>
                      <a:r>
                        <a:rPr lang="en-US" sz="1600" dirty="0">
                          <a:solidFill>
                            <a:schemeClr val="tx1"/>
                          </a:solidFill>
                        </a:rPr>
                        <a:t>Well-known</a:t>
                      </a:r>
                      <a:r>
                        <a:rPr lang="en-US" sz="1600" baseline="0" dirty="0">
                          <a:solidFill>
                            <a:schemeClr val="tx1"/>
                          </a:solidFill>
                        </a:rPr>
                        <a:t> mandatory</a:t>
                      </a:r>
                      <a:endParaRPr lang="en-US" sz="1600" dirty="0">
                        <a:solidFill>
                          <a:schemeClr val="tx1"/>
                        </a:solidFill>
                      </a:endParaRPr>
                    </a:p>
                  </a:txBody>
                  <a:tcPr/>
                </a:tc>
                <a:extLst>
                  <a:ext uri="{0D108BD9-81ED-4DB2-BD59-A6C34878D82A}">
                    <a16:rowId xmlns:a16="http://schemas.microsoft.com/office/drawing/2014/main" val="543536334"/>
                  </a:ext>
                </a:extLst>
              </a:tr>
            </a:tbl>
          </a:graphicData>
        </a:graphic>
      </p:graphicFrame>
    </p:spTree>
    <p:extLst>
      <p:ext uri="{BB962C8B-B14F-4D97-AF65-F5344CB8AC3E}">
        <p14:creationId xmlns:p14="http://schemas.microsoft.com/office/powerpoint/2010/main" val="2957681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Prepare for the Exam</a:t>
            </a:r>
            <a:br>
              <a:rPr lang="en-US" sz="2400" dirty="0"/>
            </a:br>
            <a:r>
              <a:rPr lang="en-US" sz="2400" dirty="0"/>
              <a:t>Command Reference for Chapter 11</a:t>
            </a:r>
          </a:p>
        </p:txBody>
      </p:sp>
      <p:graphicFrame>
        <p:nvGraphicFramePr>
          <p:cNvPr id="2" name="Table 1"/>
          <p:cNvGraphicFramePr>
            <a:graphicFrameLocks noGrp="1"/>
          </p:cNvGraphicFramePr>
          <p:nvPr>
            <p:extLst>
              <p:ext uri="{D42A27DB-BD31-4B8C-83A1-F6EECF244321}">
                <p14:modId xmlns:p14="http://schemas.microsoft.com/office/powerpoint/2010/main" val="4071003419"/>
              </p:ext>
            </p:extLst>
          </p:nvPr>
        </p:nvGraphicFramePr>
        <p:xfrm>
          <a:off x="210757" y="769257"/>
          <a:ext cx="8722486" cy="3887723"/>
        </p:xfrm>
        <a:graphic>
          <a:graphicData uri="http://schemas.openxmlformats.org/drawingml/2006/table">
            <a:tbl>
              <a:tblPr firstRow="1" bandRow="1">
                <a:tableStyleId>{5C22544A-7EE6-4342-B048-85BDC9FD1C3A}</a:tableStyleId>
              </a:tblPr>
              <a:tblGrid>
                <a:gridCol w="4584120">
                  <a:extLst>
                    <a:ext uri="{9D8B030D-6E8A-4147-A177-3AD203B41FA5}">
                      <a16:colId xmlns:a16="http://schemas.microsoft.com/office/drawing/2014/main" val="3133942819"/>
                    </a:ext>
                  </a:extLst>
                </a:gridCol>
                <a:gridCol w="4138366">
                  <a:extLst>
                    <a:ext uri="{9D8B030D-6E8A-4147-A177-3AD203B41FA5}">
                      <a16:colId xmlns:a16="http://schemas.microsoft.com/office/drawing/2014/main" val="2120057216"/>
                    </a:ext>
                  </a:extLst>
                </a:gridCol>
              </a:tblGrid>
              <a:tr h="271700">
                <a:tc>
                  <a:txBody>
                    <a:bodyPr/>
                    <a:lstStyle/>
                    <a:p>
                      <a:r>
                        <a:rPr lang="en-US" sz="1400" b="1" dirty="0">
                          <a:solidFill>
                            <a:schemeClr val="bg1"/>
                          </a:solidFill>
                          <a:latin typeface="+mj-lt"/>
                        </a:rPr>
                        <a:t>Task</a:t>
                      </a:r>
                    </a:p>
                  </a:txBody>
                  <a:tcPr anchor="ctr"/>
                </a:tc>
                <a:tc>
                  <a:txBody>
                    <a:bodyPr/>
                    <a:lstStyle/>
                    <a:p>
                      <a:r>
                        <a:rPr lang="en-US" sz="1400" dirty="0"/>
                        <a:t>Command Syntax</a:t>
                      </a:r>
                    </a:p>
                  </a:txBody>
                  <a:tcPr anchor="ctr"/>
                </a:tc>
                <a:extLst>
                  <a:ext uri="{0D108BD9-81ED-4DB2-BD59-A6C34878D82A}">
                    <a16:rowId xmlns:a16="http://schemas.microsoft.com/office/drawing/2014/main" val="2640803396"/>
                  </a:ext>
                </a:extLst>
              </a:tr>
              <a:tr h="384023">
                <a:tc>
                  <a:txBody>
                    <a:bodyPr/>
                    <a:lstStyle/>
                    <a:p>
                      <a:r>
                        <a:rPr lang="en-US" sz="1400" b="0" dirty="0">
                          <a:solidFill>
                            <a:schemeClr val="tx1"/>
                          </a:solidFill>
                          <a:latin typeface="+mj-lt"/>
                        </a:rPr>
                        <a:t>Initialize the BGP router process</a:t>
                      </a:r>
                    </a:p>
                  </a:txBody>
                  <a:tcPr anchor="ctr"/>
                </a:tc>
                <a:tc>
                  <a:txBody>
                    <a:bodyPr/>
                    <a:lstStyle/>
                    <a:p>
                      <a:pPr marL="37465" marR="0">
                        <a:lnSpc>
                          <a:spcPts val="1120"/>
                        </a:lnSpc>
                        <a:spcBef>
                          <a:spcPts val="165"/>
                        </a:spcBef>
                        <a:spcAft>
                          <a:spcPts val="0"/>
                        </a:spcAft>
                      </a:pPr>
                      <a:r>
                        <a:rPr lang="en-US" sz="14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router bgp </a:t>
                      </a:r>
                      <a:r>
                        <a:rPr lang="en-US" sz="1400" b="0" i="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as-number</a:t>
                      </a:r>
                      <a:endParaRPr lang="en-US" sz="1400" b="0" dirty="0">
                        <a:solidFill>
                          <a:schemeClr val="tx1"/>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3303805005"/>
                  </a:ext>
                </a:extLst>
              </a:tr>
              <a:tr h="384023">
                <a:tc>
                  <a:txBody>
                    <a:bodyPr/>
                    <a:lstStyle/>
                    <a:p>
                      <a:r>
                        <a:rPr lang="en-US" sz="1400" b="0" kern="1200" dirty="0">
                          <a:solidFill>
                            <a:schemeClr val="tx1"/>
                          </a:solidFill>
                          <a:effectLst/>
                          <a:latin typeface="+mj-lt"/>
                          <a:ea typeface="+mn-ea"/>
                          <a:cs typeface="+mn-cs"/>
                        </a:rPr>
                        <a:t>Identify a BGP peer to establish a session with</a:t>
                      </a:r>
                      <a:endParaRPr lang="en-US" sz="1400" b="0" dirty="0">
                        <a:solidFill>
                          <a:schemeClr val="tx1"/>
                        </a:solidFill>
                        <a:latin typeface="+mj-lt"/>
                      </a:endParaRPr>
                    </a:p>
                  </a:txBody>
                  <a:tcPr anchor="ctr"/>
                </a:tc>
                <a:tc>
                  <a:txBody>
                    <a:bodyPr/>
                    <a:lstStyle/>
                    <a:p>
                      <a:pPr marL="37465" marR="0">
                        <a:spcBef>
                          <a:spcPts val="140"/>
                        </a:spcBef>
                        <a:spcAft>
                          <a:spcPts val="0"/>
                        </a:spcAft>
                      </a:pPr>
                      <a:r>
                        <a:rPr lang="en-US" sz="14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neighbor </a:t>
                      </a:r>
                      <a:r>
                        <a:rPr lang="en-US" sz="1400" b="0" i="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ip-address</a:t>
                      </a:r>
                      <a:r>
                        <a:rPr lang="en-US" sz="1400" b="1" i="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n-US" sz="14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remote-as </a:t>
                      </a:r>
                      <a:r>
                        <a:rPr lang="en-US" sz="1400" b="0" i="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as-number</a:t>
                      </a:r>
                      <a:endParaRPr lang="en-US" sz="1400" b="0" dirty="0">
                        <a:solidFill>
                          <a:schemeClr val="tx1"/>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860627843"/>
                  </a:ext>
                </a:extLst>
              </a:tr>
              <a:tr h="384023">
                <a:tc>
                  <a:txBody>
                    <a:bodyPr/>
                    <a:lstStyle/>
                    <a:p>
                      <a:r>
                        <a:rPr lang="en-US" sz="1400" b="0" kern="1200" dirty="0">
                          <a:solidFill>
                            <a:schemeClr val="tx1"/>
                          </a:solidFill>
                          <a:effectLst/>
                          <a:latin typeface="+mj-lt"/>
                          <a:ea typeface="+mn-ea"/>
                          <a:cs typeface="+mn-cs"/>
                        </a:rPr>
                        <a:t>Disable the automatic IPv4 address family configuration mode</a:t>
                      </a:r>
                      <a:endParaRPr lang="en-US" sz="1400" b="0" dirty="0">
                        <a:solidFill>
                          <a:schemeClr val="tx1"/>
                        </a:solidFill>
                        <a:latin typeface="+mj-lt"/>
                      </a:endParaRPr>
                    </a:p>
                  </a:txBody>
                  <a:tcPr anchor="ctr"/>
                </a:tc>
                <a:tc>
                  <a:txBody>
                    <a:bodyPr/>
                    <a:lstStyle/>
                    <a:p>
                      <a:pPr marL="37465" marR="0">
                        <a:spcBef>
                          <a:spcPts val="115"/>
                        </a:spcBef>
                        <a:spcAft>
                          <a:spcPts val="0"/>
                        </a:spcAft>
                      </a:pPr>
                      <a:r>
                        <a:rPr lang="en-US" sz="14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no bgp default ip4-unicast</a:t>
                      </a:r>
                    </a:p>
                  </a:txBody>
                  <a:tcPr marL="68580" marR="68580" marT="0" marB="0" anchor="ctr"/>
                </a:tc>
                <a:extLst>
                  <a:ext uri="{0D108BD9-81ED-4DB2-BD59-A6C34878D82A}">
                    <a16:rowId xmlns:a16="http://schemas.microsoft.com/office/drawing/2014/main" val="2206863053"/>
                  </a:ext>
                </a:extLst>
              </a:tr>
              <a:tr h="384023">
                <a:tc>
                  <a:txBody>
                    <a:bodyPr/>
                    <a:lstStyle/>
                    <a:p>
                      <a:r>
                        <a:rPr lang="en-US" sz="1400" b="0" kern="1200" dirty="0">
                          <a:solidFill>
                            <a:schemeClr val="tx1"/>
                          </a:solidFill>
                          <a:effectLst/>
                          <a:latin typeface="+mj-lt"/>
                          <a:ea typeface="+mn-ea"/>
                          <a:cs typeface="+mn-cs"/>
                        </a:rPr>
                        <a:t>Initialize a specific address family and sub-address family</a:t>
                      </a:r>
                      <a:endParaRPr lang="en-US" sz="1400" b="0" dirty="0">
                        <a:solidFill>
                          <a:schemeClr val="tx1"/>
                        </a:solidFill>
                        <a:latin typeface="+mj-lt"/>
                      </a:endParaRPr>
                    </a:p>
                  </a:txBody>
                  <a:tcPr anchor="ctr"/>
                </a:tc>
                <a:tc>
                  <a:txBody>
                    <a:bodyPr/>
                    <a:lstStyle/>
                    <a:p>
                      <a:pPr marL="37465" marR="0">
                        <a:spcBef>
                          <a:spcPts val="140"/>
                        </a:spcBef>
                        <a:spcAft>
                          <a:spcPts val="0"/>
                        </a:spcAft>
                      </a:pPr>
                      <a:r>
                        <a:rPr lang="en-US" sz="14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address-family </a:t>
                      </a:r>
                      <a:r>
                        <a:rPr lang="en-US" sz="1400" b="0" i="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afi safi</a:t>
                      </a:r>
                      <a:endParaRPr lang="en-US" sz="1400" b="0" dirty="0">
                        <a:solidFill>
                          <a:schemeClr val="tx1"/>
                        </a:solidFill>
                        <a:effectLst/>
                        <a:latin typeface="Arial" panose="020B0604020202020204" pitchFamily="34" charset="0"/>
                        <a:ea typeface="Times New Roman" panose="02020603050405020304" pitchFamily="18" charset="0"/>
                        <a:cs typeface="Arial" panose="020B0604020202020204" pitchFamily="34" charset="0"/>
                      </a:endParaRPr>
                    </a:p>
                  </a:txBody>
                  <a:tcPr marL="68580" marR="68580" marT="0" marB="0" anchor="ctr"/>
                </a:tc>
                <a:extLst>
                  <a:ext uri="{0D108BD9-81ED-4DB2-BD59-A6C34878D82A}">
                    <a16:rowId xmlns:a16="http://schemas.microsoft.com/office/drawing/2014/main" val="1924228875"/>
                  </a:ext>
                </a:extLst>
              </a:tr>
              <a:tr h="384023">
                <a:tc>
                  <a:txBody>
                    <a:bodyPr/>
                    <a:lstStyle/>
                    <a:p>
                      <a:r>
                        <a:rPr lang="en-US" sz="1400" b="0" dirty="0">
                          <a:solidFill>
                            <a:schemeClr val="tx1"/>
                          </a:solidFill>
                          <a:latin typeface="+mj-lt"/>
                        </a:rPr>
                        <a:t>Activate a BGP neighbor for a specific address family</a:t>
                      </a:r>
                    </a:p>
                  </a:txBody>
                  <a:tcPr anchor="ctr"/>
                </a:tc>
                <a:tc>
                  <a:txBody>
                    <a:bodyPr/>
                    <a:lstStyle/>
                    <a:p>
                      <a:pPr marL="37465" marR="0">
                        <a:spcBef>
                          <a:spcPts val="140"/>
                        </a:spcBef>
                        <a:spcAft>
                          <a:spcPts val="0"/>
                        </a:spcAft>
                      </a:pPr>
                      <a:r>
                        <a:rPr lang="en-US" sz="14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neighbor </a:t>
                      </a:r>
                      <a:r>
                        <a:rPr lang="en-US" sz="1400" b="0" i="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ip-address</a:t>
                      </a:r>
                      <a:r>
                        <a:rPr lang="en-US" sz="1400" b="1" i="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n-US" sz="14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activate</a:t>
                      </a:r>
                    </a:p>
                  </a:txBody>
                  <a:tcPr marL="68580" marR="68580" marT="0" marB="0" anchor="ctr"/>
                </a:tc>
                <a:extLst>
                  <a:ext uri="{0D108BD9-81ED-4DB2-BD59-A6C34878D82A}">
                    <a16:rowId xmlns:a16="http://schemas.microsoft.com/office/drawing/2014/main" val="844532499"/>
                  </a:ext>
                </a:extLst>
              </a:tr>
              <a:tr h="424025">
                <a:tc>
                  <a:txBody>
                    <a:bodyPr/>
                    <a:lstStyle/>
                    <a:p>
                      <a:r>
                        <a:rPr lang="en-US" sz="1400" b="0" kern="1200" dirty="0">
                          <a:solidFill>
                            <a:schemeClr val="tx1"/>
                          </a:solidFill>
                          <a:effectLst/>
                          <a:latin typeface="+mj-lt"/>
                          <a:ea typeface="+mn-ea"/>
                          <a:cs typeface="+mn-cs"/>
                        </a:rPr>
                        <a:t>Advertise a network to BGP</a:t>
                      </a:r>
                      <a:endParaRPr lang="en-US" sz="1400" b="0" dirty="0">
                        <a:solidFill>
                          <a:schemeClr val="tx1"/>
                        </a:solidFill>
                        <a:latin typeface="+mj-lt"/>
                      </a:endParaRPr>
                    </a:p>
                  </a:txBody>
                  <a:tcPr anchor="ctr"/>
                </a:tc>
                <a:tc>
                  <a:txBody>
                    <a:bodyPr/>
                    <a:lstStyle/>
                    <a:p>
                      <a:pPr marL="37465" marR="0">
                        <a:lnSpc>
                          <a:spcPts val="1155"/>
                        </a:lnSpc>
                        <a:spcBef>
                          <a:spcPts val="140"/>
                        </a:spcBef>
                        <a:spcAft>
                          <a:spcPts val="0"/>
                        </a:spcAft>
                      </a:pPr>
                      <a:r>
                        <a:rPr lang="en-US" sz="14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network </a:t>
                      </a:r>
                      <a:r>
                        <a:rPr lang="en-US" sz="1400" b="0" i="1" dirty="0" err="1">
                          <a:solidFill>
                            <a:schemeClr val="tx1"/>
                          </a:solidFill>
                          <a:effectLst/>
                          <a:latin typeface="Arial" panose="020B0604020202020204" pitchFamily="34" charset="0"/>
                          <a:ea typeface="Times New Roman" panose="02020603050405020304" pitchFamily="18" charset="0"/>
                          <a:cs typeface="Arial" panose="020B0604020202020204" pitchFamily="34" charset="0"/>
                        </a:rPr>
                        <a:t>network</a:t>
                      </a:r>
                      <a:r>
                        <a:rPr lang="en-US" sz="1400" b="1" i="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 </a:t>
                      </a:r>
                      <a:r>
                        <a:rPr lang="en-US" sz="14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mask </a:t>
                      </a:r>
                      <a:r>
                        <a:rPr lang="en-US" sz="1400" b="0" i="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subnet-mask</a:t>
                      </a:r>
                      <a:endParaRPr lang="en-US" sz="1400" b="0" dirty="0">
                        <a:solidFill>
                          <a:schemeClr val="tx1"/>
                        </a:solidFill>
                        <a:effectLst/>
                        <a:latin typeface="Arial" panose="020B0604020202020204" pitchFamily="34" charset="0"/>
                        <a:ea typeface="Times New Roman" panose="02020603050405020304" pitchFamily="18" charset="0"/>
                        <a:cs typeface="Arial" panose="020B0604020202020204" pitchFamily="34" charset="0"/>
                      </a:endParaRPr>
                    </a:p>
                    <a:p>
                      <a:pPr marL="37465" marR="0">
                        <a:lnSpc>
                          <a:spcPts val="1065"/>
                        </a:lnSpc>
                        <a:spcBef>
                          <a:spcPts val="0"/>
                        </a:spcBef>
                        <a:spcAft>
                          <a:spcPts val="0"/>
                        </a:spcAft>
                      </a:pPr>
                      <a:r>
                        <a:rPr lang="en-US" sz="14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[route-map </a:t>
                      </a:r>
                      <a:r>
                        <a:rPr lang="en-US" sz="1400" b="0" i="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route-map-name</a:t>
                      </a:r>
                      <a:r>
                        <a:rPr lang="en-US" sz="14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a:t>
                      </a:r>
                    </a:p>
                  </a:txBody>
                  <a:tcPr marL="68580" marR="68580" marT="0" marB="0" anchor="ctr"/>
                </a:tc>
                <a:extLst>
                  <a:ext uri="{0D108BD9-81ED-4DB2-BD59-A6C34878D82A}">
                    <a16:rowId xmlns:a16="http://schemas.microsoft.com/office/drawing/2014/main" val="543536334"/>
                  </a:ext>
                </a:extLst>
              </a:tr>
              <a:tr h="457203">
                <a:tc>
                  <a:txBody>
                    <a:bodyPr/>
                    <a:lstStyle/>
                    <a:p>
                      <a:pPr marL="38100" marR="0">
                        <a:spcBef>
                          <a:spcPts val="110"/>
                        </a:spcBef>
                        <a:spcAft>
                          <a:spcPts val="0"/>
                        </a:spcAft>
                      </a:pPr>
                      <a:r>
                        <a:rPr lang="en-US" sz="1400" b="0" dirty="0">
                          <a:solidFill>
                            <a:schemeClr val="tx1"/>
                          </a:solidFill>
                          <a:effectLst/>
                          <a:latin typeface="+mj-lt"/>
                          <a:ea typeface="Times New Roman" panose="02020603050405020304" pitchFamily="18" charset="0"/>
                          <a:cs typeface="Times New Roman" panose="02020603050405020304" pitchFamily="18" charset="0"/>
                        </a:rPr>
                        <a:t>Configure a BGP aggregate IPv4 prefix</a:t>
                      </a:r>
                    </a:p>
                  </a:txBody>
                  <a:tcPr marL="68580" marR="68580" marT="0" marB="0" anchor="ctr"/>
                </a:tc>
                <a:tc>
                  <a:txBody>
                    <a:bodyPr/>
                    <a:lstStyle/>
                    <a:p>
                      <a:pPr marL="37465" marR="0">
                        <a:lnSpc>
                          <a:spcPts val="1155"/>
                        </a:lnSpc>
                        <a:spcBef>
                          <a:spcPts val="140"/>
                        </a:spcBef>
                        <a:spcAft>
                          <a:spcPts val="0"/>
                        </a:spcAft>
                      </a:pPr>
                      <a:r>
                        <a:rPr lang="en-US" sz="14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aggregate-address </a:t>
                      </a:r>
                      <a:r>
                        <a:rPr lang="en-US" sz="1400" b="0" i="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network subnet-mask</a:t>
                      </a:r>
                      <a:endParaRPr lang="en-US" sz="1400" b="0" dirty="0">
                        <a:solidFill>
                          <a:schemeClr val="tx1"/>
                        </a:solidFill>
                        <a:effectLst/>
                        <a:latin typeface="Arial" panose="020B0604020202020204" pitchFamily="34" charset="0"/>
                        <a:ea typeface="Times New Roman" panose="02020603050405020304" pitchFamily="18" charset="0"/>
                        <a:cs typeface="Arial" panose="020B0604020202020204" pitchFamily="34" charset="0"/>
                      </a:endParaRPr>
                    </a:p>
                    <a:p>
                      <a:pPr marL="37465" marR="0">
                        <a:lnSpc>
                          <a:spcPts val="1065"/>
                        </a:lnSpc>
                        <a:spcBef>
                          <a:spcPts val="0"/>
                        </a:spcBef>
                        <a:spcAft>
                          <a:spcPts val="0"/>
                        </a:spcAft>
                      </a:pPr>
                      <a:r>
                        <a:rPr lang="en-US" sz="14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[summary-only] [as-set]</a:t>
                      </a:r>
                    </a:p>
                  </a:txBody>
                  <a:tcPr marL="68580" marR="68580" marT="0" marB="0" anchor="ctr"/>
                </a:tc>
                <a:extLst>
                  <a:ext uri="{0D108BD9-81ED-4DB2-BD59-A6C34878D82A}">
                    <a16:rowId xmlns:a16="http://schemas.microsoft.com/office/drawing/2014/main" val="1936916576"/>
                  </a:ext>
                </a:extLst>
              </a:tr>
              <a:tr h="513306">
                <a:tc>
                  <a:txBody>
                    <a:bodyPr/>
                    <a:lstStyle/>
                    <a:p>
                      <a:pPr marL="38100" marR="0">
                        <a:spcBef>
                          <a:spcPts val="110"/>
                        </a:spcBef>
                        <a:spcAft>
                          <a:spcPts val="0"/>
                        </a:spcAft>
                      </a:pPr>
                      <a:r>
                        <a:rPr lang="en-US" sz="1400" b="0" dirty="0">
                          <a:solidFill>
                            <a:schemeClr val="tx1"/>
                          </a:solidFill>
                          <a:effectLst/>
                          <a:latin typeface="+mj-lt"/>
                          <a:ea typeface="Times New Roman" panose="02020603050405020304" pitchFamily="18" charset="0"/>
                          <a:cs typeface="Times New Roman" panose="02020603050405020304" pitchFamily="18" charset="0"/>
                        </a:rPr>
                        <a:t>Configure a BGP aggregate IPv6 prefix</a:t>
                      </a:r>
                    </a:p>
                  </a:txBody>
                  <a:tcPr marL="68580" marR="68580" marT="0" marB="0" anchor="ctr"/>
                </a:tc>
                <a:tc>
                  <a:txBody>
                    <a:bodyPr/>
                    <a:lstStyle/>
                    <a:p>
                      <a:pPr marL="37465" marR="0">
                        <a:lnSpc>
                          <a:spcPts val="1155"/>
                        </a:lnSpc>
                        <a:spcBef>
                          <a:spcPts val="140"/>
                        </a:spcBef>
                        <a:spcAft>
                          <a:spcPts val="0"/>
                        </a:spcAft>
                      </a:pPr>
                      <a:r>
                        <a:rPr lang="en-US" sz="14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aggregate-address </a:t>
                      </a:r>
                      <a:r>
                        <a:rPr lang="en-US" sz="1400" b="0" i="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prefix/prefix-length</a:t>
                      </a:r>
                      <a:endParaRPr lang="en-US" sz="1400" b="0" dirty="0">
                        <a:solidFill>
                          <a:schemeClr val="tx1"/>
                        </a:solidFill>
                        <a:effectLst/>
                        <a:latin typeface="Arial" panose="020B0604020202020204" pitchFamily="34" charset="0"/>
                        <a:ea typeface="Times New Roman" panose="02020603050405020304" pitchFamily="18" charset="0"/>
                        <a:cs typeface="Arial" panose="020B0604020202020204" pitchFamily="34" charset="0"/>
                      </a:endParaRPr>
                    </a:p>
                    <a:p>
                      <a:pPr marL="37465" marR="0">
                        <a:lnSpc>
                          <a:spcPts val="1065"/>
                        </a:lnSpc>
                        <a:spcBef>
                          <a:spcPts val="0"/>
                        </a:spcBef>
                        <a:spcAft>
                          <a:spcPts val="0"/>
                        </a:spcAft>
                      </a:pPr>
                      <a:r>
                        <a:rPr lang="en-US" sz="1400" b="1" dirty="0">
                          <a:solidFill>
                            <a:schemeClr val="tx1"/>
                          </a:solidFill>
                          <a:effectLst/>
                          <a:latin typeface="Arial" panose="020B0604020202020204" pitchFamily="34" charset="0"/>
                          <a:ea typeface="Times New Roman" panose="02020603050405020304" pitchFamily="18" charset="0"/>
                          <a:cs typeface="Arial" panose="020B0604020202020204" pitchFamily="34" charset="0"/>
                        </a:rPr>
                        <a:t>[summary-only] [as-set]</a:t>
                      </a:r>
                    </a:p>
                  </a:txBody>
                  <a:tcPr marL="68580" marR="68580" marT="0" marB="0" anchor="ctr"/>
                </a:tc>
                <a:extLst>
                  <a:ext uri="{0D108BD9-81ED-4DB2-BD59-A6C34878D82A}">
                    <a16:rowId xmlns:a16="http://schemas.microsoft.com/office/drawing/2014/main" val="1040528287"/>
                  </a:ext>
                </a:extLst>
              </a:tr>
            </a:tbl>
          </a:graphicData>
        </a:graphic>
      </p:graphicFrame>
    </p:spTree>
    <p:extLst>
      <p:ext uri="{BB962C8B-B14F-4D97-AF65-F5344CB8AC3E}">
        <p14:creationId xmlns:p14="http://schemas.microsoft.com/office/powerpoint/2010/main" val="3900814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104774"/>
            <a:ext cx="8345488" cy="731837"/>
          </a:xfrm>
        </p:spPr>
        <p:txBody>
          <a:bodyPr/>
          <a:lstStyle/>
          <a:p>
            <a:r>
              <a:rPr lang="en-US" sz="1600" dirty="0"/>
              <a:t>Prepare for the Exam</a:t>
            </a:r>
            <a:br>
              <a:rPr lang="en-US" sz="2400" dirty="0"/>
            </a:br>
            <a:r>
              <a:rPr lang="en-US" sz="2400" dirty="0"/>
              <a:t>Command Reference for Chapter 11 (Cont.)</a:t>
            </a:r>
          </a:p>
        </p:txBody>
      </p:sp>
      <p:graphicFrame>
        <p:nvGraphicFramePr>
          <p:cNvPr id="2" name="Table 1"/>
          <p:cNvGraphicFramePr>
            <a:graphicFrameLocks noGrp="1"/>
          </p:cNvGraphicFramePr>
          <p:nvPr>
            <p:extLst>
              <p:ext uri="{D42A27DB-BD31-4B8C-83A1-F6EECF244321}">
                <p14:modId xmlns:p14="http://schemas.microsoft.com/office/powerpoint/2010/main" val="518753608"/>
              </p:ext>
            </p:extLst>
          </p:nvPr>
        </p:nvGraphicFramePr>
        <p:xfrm>
          <a:off x="197963" y="996912"/>
          <a:ext cx="8748073" cy="2929416"/>
        </p:xfrm>
        <a:graphic>
          <a:graphicData uri="http://schemas.openxmlformats.org/drawingml/2006/table">
            <a:tbl>
              <a:tblPr firstRow="1" bandRow="1">
                <a:tableStyleId>{5C22544A-7EE6-4342-B048-85BDC9FD1C3A}</a:tableStyleId>
              </a:tblPr>
              <a:tblGrid>
                <a:gridCol w="4609707">
                  <a:extLst>
                    <a:ext uri="{9D8B030D-6E8A-4147-A177-3AD203B41FA5}">
                      <a16:colId xmlns:a16="http://schemas.microsoft.com/office/drawing/2014/main" val="3133942819"/>
                    </a:ext>
                  </a:extLst>
                </a:gridCol>
                <a:gridCol w="4138366">
                  <a:extLst>
                    <a:ext uri="{9D8B030D-6E8A-4147-A177-3AD203B41FA5}">
                      <a16:colId xmlns:a16="http://schemas.microsoft.com/office/drawing/2014/main" val="2120057216"/>
                    </a:ext>
                  </a:extLst>
                </a:gridCol>
              </a:tblGrid>
              <a:tr h="486416">
                <a:tc>
                  <a:txBody>
                    <a:bodyPr/>
                    <a:lstStyle/>
                    <a:p>
                      <a:r>
                        <a:rPr lang="en-US" sz="1400" b="1" dirty="0">
                          <a:solidFill>
                            <a:schemeClr val="bg1"/>
                          </a:solidFill>
                          <a:latin typeface="+mj-lt"/>
                        </a:rPr>
                        <a:t>Task</a:t>
                      </a:r>
                    </a:p>
                  </a:txBody>
                  <a:tcPr anchor="ctr"/>
                </a:tc>
                <a:tc>
                  <a:txBody>
                    <a:bodyPr/>
                    <a:lstStyle/>
                    <a:p>
                      <a:r>
                        <a:rPr lang="en-US" sz="1400" dirty="0"/>
                        <a:t>Command Syntax</a:t>
                      </a:r>
                    </a:p>
                  </a:txBody>
                  <a:tcPr anchor="ctr"/>
                </a:tc>
                <a:extLst>
                  <a:ext uri="{0D108BD9-81ED-4DB2-BD59-A6C34878D82A}">
                    <a16:rowId xmlns:a16="http://schemas.microsoft.com/office/drawing/2014/main" val="2640803396"/>
                  </a:ext>
                </a:extLst>
              </a:tr>
              <a:tr h="327609">
                <a:tc>
                  <a:txBody>
                    <a:bodyPr/>
                    <a:lstStyle/>
                    <a:p>
                      <a:pPr marL="38100" marR="0">
                        <a:lnSpc>
                          <a:spcPts val="1150"/>
                        </a:lnSpc>
                        <a:spcBef>
                          <a:spcPts val="110"/>
                        </a:spcBef>
                        <a:spcAft>
                          <a:spcPts val="0"/>
                        </a:spcAft>
                      </a:pPr>
                      <a:r>
                        <a:rPr lang="en-US" sz="1600" dirty="0">
                          <a:solidFill>
                            <a:schemeClr val="tx1"/>
                          </a:solidFill>
                          <a:effectLst/>
                          <a:latin typeface="+mj-lt"/>
                          <a:ea typeface="Times New Roman" panose="02020603050405020304" pitchFamily="18" charset="0"/>
                          <a:cs typeface="Times New Roman" panose="02020603050405020304" pitchFamily="18" charset="0"/>
                        </a:rPr>
                        <a:t>Display the contents of the BGP database</a:t>
                      </a:r>
                    </a:p>
                  </a:txBody>
                  <a:tcPr marL="68580" marR="68580" marT="0" marB="0" anchor="ctr"/>
                </a:tc>
                <a:tc>
                  <a:txBody>
                    <a:bodyPr/>
                    <a:lstStyle/>
                    <a:p>
                      <a:pPr marL="37465" marR="0">
                        <a:lnSpc>
                          <a:spcPts val="1120"/>
                        </a:lnSpc>
                        <a:spcBef>
                          <a:spcPts val="140"/>
                        </a:spcBef>
                        <a:spcAft>
                          <a:spcPts val="0"/>
                        </a:spcAft>
                      </a:pPr>
                      <a:r>
                        <a:rPr lang="en-US" sz="1600" b="1" dirty="0">
                          <a:solidFill>
                            <a:schemeClr val="tx1"/>
                          </a:solidFill>
                          <a:effectLst/>
                          <a:latin typeface="+mj-lt"/>
                          <a:ea typeface="Times New Roman" panose="02020603050405020304" pitchFamily="18" charset="0"/>
                          <a:cs typeface="Courier New" panose="02070309020205020404" pitchFamily="49" charset="0"/>
                        </a:rPr>
                        <a:t>show bgp </a:t>
                      </a:r>
                      <a:r>
                        <a:rPr lang="en-US" sz="1600" b="0" i="1" dirty="0">
                          <a:solidFill>
                            <a:schemeClr val="tx1"/>
                          </a:solidFill>
                          <a:effectLst/>
                          <a:latin typeface="+mj-lt"/>
                          <a:ea typeface="Times New Roman" panose="02020603050405020304" pitchFamily="18" charset="0"/>
                          <a:cs typeface="Courier New" panose="02070309020205020404" pitchFamily="49" charset="0"/>
                        </a:rPr>
                        <a:t>afi safi </a:t>
                      </a:r>
                      <a:r>
                        <a:rPr lang="en-US" sz="1600" b="1" dirty="0">
                          <a:solidFill>
                            <a:schemeClr val="tx1"/>
                          </a:solidFill>
                          <a:effectLst/>
                          <a:latin typeface="+mj-lt"/>
                          <a:ea typeface="Times New Roman" panose="02020603050405020304" pitchFamily="18" charset="0"/>
                          <a:cs typeface="Courier New" panose="02070309020205020404" pitchFamily="49" charset="0"/>
                        </a:rPr>
                        <a:t>[network] [detailed]</a:t>
                      </a:r>
                    </a:p>
                  </a:txBody>
                  <a:tcPr marL="68580" marR="68580" marT="0" marB="0" anchor="ctr"/>
                </a:tc>
                <a:extLst>
                  <a:ext uri="{0D108BD9-81ED-4DB2-BD59-A6C34878D82A}">
                    <a16:rowId xmlns:a16="http://schemas.microsoft.com/office/drawing/2014/main" val="3039974774"/>
                  </a:ext>
                </a:extLst>
              </a:tr>
              <a:tr h="562808">
                <a:tc>
                  <a:txBody>
                    <a:bodyPr/>
                    <a:lstStyle/>
                    <a:p>
                      <a:pPr marL="38100" marR="267335">
                        <a:lnSpc>
                          <a:spcPts val="1100"/>
                        </a:lnSpc>
                        <a:spcBef>
                          <a:spcPts val="175"/>
                        </a:spcBef>
                        <a:spcAft>
                          <a:spcPts val="0"/>
                        </a:spcAft>
                      </a:pPr>
                      <a:r>
                        <a:rPr lang="en-US" sz="1600" dirty="0">
                          <a:solidFill>
                            <a:schemeClr val="tx1"/>
                          </a:solidFill>
                          <a:effectLst/>
                          <a:latin typeface="+mj-lt"/>
                          <a:ea typeface="Times New Roman" panose="02020603050405020304" pitchFamily="18" charset="0"/>
                          <a:cs typeface="Times New Roman" panose="02020603050405020304" pitchFamily="18" charset="0"/>
                        </a:rPr>
                        <a:t>Display a summary of the BGP table and neighbor peering sessions</a:t>
                      </a:r>
                    </a:p>
                  </a:txBody>
                  <a:tcPr marL="68580" marR="68580" marT="0" marB="0" anchor="ctr"/>
                </a:tc>
                <a:tc>
                  <a:txBody>
                    <a:bodyPr/>
                    <a:lstStyle/>
                    <a:p>
                      <a:pPr marL="37465" marR="0">
                        <a:spcBef>
                          <a:spcPts val="140"/>
                        </a:spcBef>
                        <a:spcAft>
                          <a:spcPts val="0"/>
                        </a:spcAft>
                      </a:pPr>
                      <a:r>
                        <a:rPr lang="en-US" sz="1600" b="1" dirty="0">
                          <a:solidFill>
                            <a:schemeClr val="tx1"/>
                          </a:solidFill>
                          <a:effectLst/>
                          <a:latin typeface="+mj-lt"/>
                          <a:ea typeface="Times New Roman" panose="02020603050405020304" pitchFamily="18" charset="0"/>
                          <a:cs typeface="Courier New" panose="02070309020205020404" pitchFamily="49" charset="0"/>
                        </a:rPr>
                        <a:t>show bgp </a:t>
                      </a:r>
                      <a:r>
                        <a:rPr lang="en-US" sz="1600" b="0" i="1" dirty="0">
                          <a:solidFill>
                            <a:schemeClr val="tx1"/>
                          </a:solidFill>
                          <a:effectLst/>
                          <a:latin typeface="+mj-lt"/>
                          <a:ea typeface="Times New Roman" panose="02020603050405020304" pitchFamily="18" charset="0"/>
                          <a:cs typeface="Courier New" panose="02070309020205020404" pitchFamily="49" charset="0"/>
                        </a:rPr>
                        <a:t>afi safi </a:t>
                      </a:r>
                      <a:r>
                        <a:rPr lang="en-US" sz="1600" b="1" dirty="0">
                          <a:solidFill>
                            <a:schemeClr val="tx1"/>
                          </a:solidFill>
                          <a:effectLst/>
                          <a:latin typeface="+mj-lt"/>
                          <a:ea typeface="Times New Roman" panose="02020603050405020304" pitchFamily="18" charset="0"/>
                          <a:cs typeface="Courier New" panose="02070309020205020404" pitchFamily="49" charset="0"/>
                        </a:rPr>
                        <a:t>summary</a:t>
                      </a:r>
                    </a:p>
                  </a:txBody>
                  <a:tcPr marL="68580" marR="68580" marT="0" marB="0" anchor="ctr"/>
                </a:tc>
                <a:extLst>
                  <a:ext uri="{0D108BD9-81ED-4DB2-BD59-A6C34878D82A}">
                    <a16:rowId xmlns:a16="http://schemas.microsoft.com/office/drawing/2014/main" val="2365048817"/>
                  </a:ext>
                </a:extLst>
              </a:tr>
              <a:tr h="729623">
                <a:tc>
                  <a:txBody>
                    <a:bodyPr/>
                    <a:lstStyle/>
                    <a:p>
                      <a:r>
                        <a:rPr lang="en-US" sz="1600" b="0" dirty="0">
                          <a:solidFill>
                            <a:schemeClr val="tx1"/>
                          </a:solidFill>
                          <a:latin typeface="+mj-lt"/>
                        </a:rPr>
                        <a:t>Display the negotiated BGP settings</a:t>
                      </a:r>
                      <a:r>
                        <a:rPr lang="en-US" sz="1600" b="0" baseline="0" dirty="0">
                          <a:solidFill>
                            <a:schemeClr val="tx1"/>
                          </a:solidFill>
                          <a:latin typeface="+mj-lt"/>
                        </a:rPr>
                        <a:t> with a specific peer and the number of prefixes exchanged with that peer</a:t>
                      </a:r>
                      <a:endParaRPr lang="en-US" sz="1600" b="0" dirty="0">
                        <a:solidFill>
                          <a:schemeClr val="tx1"/>
                        </a:solidFill>
                        <a:latin typeface="+mj-lt"/>
                      </a:endParaRPr>
                    </a:p>
                  </a:txBody>
                  <a:tcPr anchor="ctr"/>
                </a:tc>
                <a:tc>
                  <a:txBody>
                    <a:bodyPr/>
                    <a:lstStyle/>
                    <a:p>
                      <a:r>
                        <a:rPr lang="en-US" sz="1600" b="1" dirty="0">
                          <a:effectLst/>
                          <a:latin typeface="+mj-lt"/>
                          <a:ea typeface="Palatino Linotype" panose="02040502050505030304" pitchFamily="18" charset="0"/>
                          <a:cs typeface="Courier New" panose="02070309020205020404" pitchFamily="49" charset="0"/>
                        </a:rPr>
                        <a:t>show bgp </a:t>
                      </a:r>
                      <a:r>
                        <a:rPr lang="en-US" sz="1600" b="0" i="1" dirty="0">
                          <a:effectLst/>
                          <a:latin typeface="+mj-lt"/>
                          <a:ea typeface="Palatino Linotype" panose="02040502050505030304" pitchFamily="18" charset="0"/>
                          <a:cs typeface="Courier New" panose="02070309020205020404" pitchFamily="49" charset="0"/>
                        </a:rPr>
                        <a:t>afi safi </a:t>
                      </a:r>
                      <a:r>
                        <a:rPr lang="en-US" sz="1600" b="1" dirty="0">
                          <a:effectLst/>
                          <a:latin typeface="+mj-lt"/>
                          <a:ea typeface="Palatino Linotype" panose="02040502050505030304" pitchFamily="18" charset="0"/>
                          <a:cs typeface="Courier New" panose="02070309020205020404" pitchFamily="49" charset="0"/>
                        </a:rPr>
                        <a:t>neighbors </a:t>
                      </a:r>
                      <a:r>
                        <a:rPr lang="en-US" sz="1600" b="0" i="1" dirty="0">
                          <a:effectLst/>
                          <a:latin typeface="+mj-lt"/>
                          <a:ea typeface="Palatino Linotype" panose="02040502050505030304" pitchFamily="18" charset="0"/>
                          <a:cs typeface="Courier New" panose="02070309020205020404" pitchFamily="49" charset="0"/>
                        </a:rPr>
                        <a:t>ip-address</a:t>
                      </a:r>
                      <a:endParaRPr lang="en-US" sz="1600" b="0" dirty="0">
                        <a:latin typeface="+mj-lt"/>
                        <a:cs typeface="Courier New" panose="02070309020205020404" pitchFamily="49" charset="0"/>
                      </a:endParaRPr>
                    </a:p>
                  </a:txBody>
                  <a:tcPr anchor="ctr"/>
                </a:tc>
                <a:extLst>
                  <a:ext uri="{0D108BD9-81ED-4DB2-BD59-A6C34878D82A}">
                    <a16:rowId xmlns:a16="http://schemas.microsoft.com/office/drawing/2014/main" val="84428808"/>
                  </a:ext>
                </a:extLst>
              </a:tr>
              <a:tr h="729623">
                <a:tc>
                  <a:txBody>
                    <a:bodyPr/>
                    <a:lstStyle/>
                    <a:p>
                      <a:r>
                        <a:rPr lang="en-US" sz="1600" b="0" dirty="0">
                          <a:solidFill>
                            <a:schemeClr val="tx1"/>
                          </a:solidFill>
                          <a:latin typeface="+mj-lt"/>
                        </a:rPr>
                        <a:t>Display</a:t>
                      </a:r>
                      <a:r>
                        <a:rPr lang="en-US" sz="1600" b="0" baseline="0" dirty="0">
                          <a:solidFill>
                            <a:schemeClr val="tx1"/>
                          </a:solidFill>
                          <a:latin typeface="+mj-lt"/>
                        </a:rPr>
                        <a:t> the  Adj-RIB-Out BGP table for a specific BGP neighbor</a:t>
                      </a:r>
                      <a:endParaRPr lang="en-US" sz="1600" b="0" dirty="0">
                        <a:solidFill>
                          <a:schemeClr val="tx1"/>
                        </a:solidFill>
                        <a:latin typeface="+mj-lt"/>
                      </a:endParaRPr>
                    </a:p>
                  </a:txBody>
                  <a:tcPr anchor="ctr"/>
                </a:tc>
                <a:tc>
                  <a:txBody>
                    <a:bodyPr/>
                    <a:lstStyle/>
                    <a:p>
                      <a:r>
                        <a:rPr lang="en-US" sz="1600" b="1" dirty="0">
                          <a:latin typeface="+mj-lt"/>
                          <a:cs typeface="Courier New" panose="02070309020205020404" pitchFamily="49" charset="0"/>
                        </a:rPr>
                        <a:t>Show bgp </a:t>
                      </a:r>
                      <a:r>
                        <a:rPr lang="en-US" sz="1600" b="0" i="1" dirty="0">
                          <a:latin typeface="+mj-lt"/>
                          <a:cs typeface="Courier New" panose="02070309020205020404" pitchFamily="49" charset="0"/>
                        </a:rPr>
                        <a:t>afi safi </a:t>
                      </a:r>
                      <a:r>
                        <a:rPr lang="en-US" sz="1600" b="1" dirty="0">
                          <a:latin typeface="+mj-lt"/>
                          <a:cs typeface="Courier New" panose="02070309020205020404" pitchFamily="49" charset="0"/>
                        </a:rPr>
                        <a:t>neighbor </a:t>
                      </a:r>
                      <a:r>
                        <a:rPr lang="en-US" sz="1600" b="0" i="1" dirty="0">
                          <a:latin typeface="+mj-lt"/>
                          <a:cs typeface="Courier New" panose="02070309020205020404" pitchFamily="49" charset="0"/>
                        </a:rPr>
                        <a:t>ip-address</a:t>
                      </a:r>
                      <a:r>
                        <a:rPr lang="en-US" sz="1600" b="1" dirty="0">
                          <a:latin typeface="+mj-lt"/>
                          <a:cs typeface="Courier New" panose="02070309020205020404" pitchFamily="49" charset="0"/>
                        </a:rPr>
                        <a:t> advertised routes</a:t>
                      </a:r>
                    </a:p>
                  </a:txBody>
                  <a:tcPr anchor="ctr"/>
                </a:tc>
                <a:extLst>
                  <a:ext uri="{0D108BD9-81ED-4DB2-BD59-A6C34878D82A}">
                    <a16:rowId xmlns:a16="http://schemas.microsoft.com/office/drawing/2014/main" val="2836311001"/>
                  </a:ext>
                </a:extLst>
              </a:tr>
            </a:tbl>
          </a:graphicData>
        </a:graphic>
      </p:graphicFrame>
    </p:spTree>
    <p:extLst>
      <p:ext uri="{BB962C8B-B14F-4D97-AF65-F5344CB8AC3E}">
        <p14:creationId xmlns:p14="http://schemas.microsoft.com/office/powerpoint/2010/main" val="2306269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4190828277"/>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BGP Fundamentals</a:t>
            </a:r>
            <a:br>
              <a:rPr lang="en-US" sz="2400" dirty="0"/>
            </a:br>
            <a:r>
              <a:rPr lang="en-US" sz="2400" dirty="0"/>
              <a:t>Path Attributes</a:t>
            </a:r>
          </a:p>
        </p:txBody>
      </p:sp>
      <p:sp>
        <p:nvSpPr>
          <p:cNvPr id="5" name="Content Placeholder 4"/>
          <p:cNvSpPr>
            <a:spLocks noGrp="1"/>
          </p:cNvSpPr>
          <p:nvPr>
            <p:ph idx="1"/>
          </p:nvPr>
        </p:nvSpPr>
        <p:spPr>
          <a:xfrm>
            <a:off x="175492" y="829559"/>
            <a:ext cx="8579228" cy="3930977"/>
          </a:xfrm>
        </p:spPr>
        <p:txBody>
          <a:bodyPr/>
          <a:lstStyle/>
          <a:p>
            <a:pPr marL="0" indent="0" algn="l">
              <a:spcBef>
                <a:spcPts val="0"/>
              </a:spcBef>
            </a:pPr>
            <a:r>
              <a:rPr lang="en-US" dirty="0">
                <a:solidFill>
                  <a:schemeClr val="tx1">
                    <a:lumMod val="50000"/>
                  </a:schemeClr>
                </a:solidFill>
              </a:rPr>
              <a:t>BGP uses path attributes (PAs) associated with each network path. The PAs provide BGP with granularity and control of routing policies within BGP. The BGP prefix PAs are classified as follows:</a:t>
            </a:r>
          </a:p>
          <a:p>
            <a:pPr lvl="5"/>
            <a:r>
              <a:rPr lang="en-US" sz="1800" dirty="0">
                <a:solidFill>
                  <a:srgbClr val="000000"/>
                </a:solidFill>
              </a:rPr>
              <a:t>Well-known mandatory</a:t>
            </a:r>
            <a:endParaRPr lang="en-US" sz="3200" dirty="0">
              <a:solidFill>
                <a:srgbClr val="000000"/>
              </a:solidFill>
            </a:endParaRPr>
          </a:p>
          <a:p>
            <a:pPr lvl="5"/>
            <a:r>
              <a:rPr lang="en-US" sz="1800" dirty="0">
                <a:solidFill>
                  <a:srgbClr val="000000"/>
                </a:solidFill>
              </a:rPr>
              <a:t>Well-known discretionary</a:t>
            </a:r>
            <a:endParaRPr lang="en-US" sz="3200" dirty="0">
              <a:solidFill>
                <a:srgbClr val="000000"/>
              </a:solidFill>
            </a:endParaRPr>
          </a:p>
          <a:p>
            <a:pPr lvl="5"/>
            <a:r>
              <a:rPr lang="en-US" sz="1800" dirty="0">
                <a:solidFill>
                  <a:srgbClr val="000000"/>
                </a:solidFill>
              </a:rPr>
              <a:t>Optional transitive</a:t>
            </a:r>
            <a:endParaRPr lang="en-US" sz="3200" dirty="0">
              <a:solidFill>
                <a:srgbClr val="000000"/>
              </a:solidFill>
            </a:endParaRPr>
          </a:p>
          <a:p>
            <a:pPr lvl="5"/>
            <a:r>
              <a:rPr lang="en-US" sz="1800" dirty="0">
                <a:solidFill>
                  <a:srgbClr val="000000"/>
                </a:solidFill>
              </a:rPr>
              <a:t>Optional non-transitive</a:t>
            </a:r>
            <a:endParaRPr lang="en-US" sz="3200" dirty="0">
              <a:solidFill>
                <a:srgbClr val="000000"/>
              </a:solidFill>
            </a:endParaRPr>
          </a:p>
          <a:p>
            <a:pPr indent="0" algn="l"/>
            <a:r>
              <a:rPr lang="en-US" dirty="0">
                <a:solidFill>
                  <a:schemeClr val="tx1">
                    <a:lumMod val="50000"/>
                  </a:schemeClr>
                </a:solidFill>
              </a:rPr>
              <a:t>Per RFC 4271, well-known attributes must be recognized by all BGP implementations. Well-known mandatory attributes must be included with every prefix advertisement; well-known discretionary attributes may or may not be included with a prefix advertisement.</a:t>
            </a:r>
          </a:p>
          <a:p>
            <a:pPr marL="0" indent="0" algn="l">
              <a:spcBef>
                <a:spcPts val="0"/>
              </a:spcBef>
            </a:pPr>
            <a:endParaRPr lang="en-US" dirty="0">
              <a:solidFill>
                <a:schemeClr val="tx1">
                  <a:lumMod val="50000"/>
                </a:schemeClr>
              </a:solidFill>
            </a:endParaRPr>
          </a:p>
        </p:txBody>
      </p:sp>
    </p:spTree>
    <p:extLst>
      <p:ext uri="{BB962C8B-B14F-4D97-AF65-F5344CB8AC3E}">
        <p14:creationId xmlns:p14="http://schemas.microsoft.com/office/powerpoint/2010/main" val="1752441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BGP Fundamentals</a:t>
            </a:r>
            <a:br>
              <a:rPr lang="en-US" sz="2400" dirty="0"/>
            </a:br>
            <a:r>
              <a:rPr lang="en-US" sz="2400" dirty="0"/>
              <a:t>Loop Prevention</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248501" y="731836"/>
            <a:ext cx="8646998" cy="1106391"/>
          </a:xfrm>
        </p:spPr>
        <p:txBody>
          <a:bodyPr/>
          <a:lstStyle/>
          <a:p>
            <a:pPr marL="0" indent="0" algn="l" defTabSz="684213" fontAlgn="base">
              <a:spcBef>
                <a:spcPts val="600"/>
              </a:spcBef>
              <a:spcAft>
                <a:spcPts val="600"/>
              </a:spcAft>
              <a:buClr>
                <a:schemeClr val="tx2"/>
              </a:buClr>
              <a:buSzPct val="90000"/>
            </a:pPr>
            <a:r>
              <a:rPr lang="en-US" dirty="0">
                <a:solidFill>
                  <a:schemeClr val="tx1">
                    <a:lumMod val="50000"/>
                  </a:schemeClr>
                </a:solidFill>
              </a:rPr>
              <a:t>BGP is a path vector routing protocol and does not contain a complete topology of the network, as link-state routing protocols do. BGP behaves like distance vector protocols, ensuring that a path is loop free.</a:t>
            </a:r>
          </a:p>
          <a:p>
            <a:pPr marL="0" indent="0" algn="l" defTabSz="684213" fontAlgn="base">
              <a:spcBef>
                <a:spcPts val="600"/>
              </a:spcBef>
              <a:spcAft>
                <a:spcPts val="600"/>
              </a:spcAft>
              <a:buClr>
                <a:schemeClr val="tx2"/>
              </a:buClr>
              <a:buSzPct val="90000"/>
            </a:pPr>
            <a:endParaRPr lang="en-US" sz="1500" dirty="0">
              <a:solidFill>
                <a:srgbClr val="000000"/>
              </a:solidFill>
            </a:endParaRPr>
          </a:p>
        </p:txBody>
      </p:sp>
      <p:sp>
        <p:nvSpPr>
          <p:cNvPr id="7" name="TextBox 6"/>
          <p:cNvSpPr txBox="1"/>
          <p:nvPr/>
        </p:nvSpPr>
        <p:spPr>
          <a:xfrm>
            <a:off x="329938" y="1979629"/>
            <a:ext cx="4299617" cy="2554545"/>
          </a:xfrm>
          <a:prstGeom prst="rect">
            <a:avLst/>
          </a:prstGeom>
          <a:noFill/>
        </p:spPr>
        <p:txBody>
          <a:bodyPr wrap="square" rtlCol="0">
            <a:spAutoFit/>
          </a:bodyPr>
          <a:lstStyle/>
          <a:p>
            <a:r>
              <a:rPr lang="en-US" sz="1600" b="1" dirty="0"/>
              <a:t>The Loop Prevention Mechanism:</a:t>
            </a:r>
          </a:p>
          <a:p>
            <a:pPr marL="285750" indent="-285750">
              <a:buFont typeface="Arial" panose="020B0604020202020204" pitchFamily="34" charset="0"/>
              <a:buChar char="•"/>
            </a:pPr>
            <a:r>
              <a:rPr lang="en-US" sz="1600" dirty="0"/>
              <a:t>AS 100 advertises the 172.16.1.0/24 prefix to AS 200.</a:t>
            </a:r>
          </a:p>
          <a:p>
            <a:pPr marL="285750" indent="-285750">
              <a:buFont typeface="Arial" panose="020B0604020202020204" pitchFamily="34" charset="0"/>
              <a:buChar char="•"/>
            </a:pPr>
            <a:r>
              <a:rPr lang="en-US" sz="1600" dirty="0"/>
              <a:t>AS 200 advertises the prefix to AS 400, which then advertises the prefix to AS 300.</a:t>
            </a:r>
          </a:p>
          <a:p>
            <a:pPr marL="285750" indent="-285750">
              <a:buFont typeface="Arial" panose="020B0604020202020204" pitchFamily="34" charset="0"/>
              <a:buChar char="•"/>
            </a:pPr>
            <a:r>
              <a:rPr lang="en-US" sz="1600" dirty="0"/>
              <a:t>AS 300 advertises the prefix back to AS 100 with an AS_Path of 300 400 200 100. AS 100 sees itself in the AS_Path variable and discards the prefix.</a:t>
            </a:r>
          </a:p>
        </p:txBody>
      </p:sp>
      <p:pic>
        <p:nvPicPr>
          <p:cNvPr id="5" name="Picture 4"/>
          <p:cNvPicPr>
            <a:picLocks noChangeAspect="1"/>
          </p:cNvPicPr>
          <p:nvPr/>
        </p:nvPicPr>
        <p:blipFill>
          <a:blip r:embed="rId3"/>
          <a:stretch>
            <a:fillRect/>
          </a:stretch>
        </p:blipFill>
        <p:spPr>
          <a:xfrm>
            <a:off x="4629555" y="2136532"/>
            <a:ext cx="4265944" cy="2005742"/>
          </a:xfrm>
          <a:prstGeom prst="rect">
            <a:avLst/>
          </a:prstGeom>
        </p:spPr>
      </p:pic>
    </p:spTree>
    <p:extLst>
      <p:ext uri="{BB962C8B-B14F-4D97-AF65-F5344CB8AC3E}">
        <p14:creationId xmlns:p14="http://schemas.microsoft.com/office/powerpoint/2010/main" val="516333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BGP Fundamentals</a:t>
            </a:r>
            <a:br>
              <a:rPr lang="en-US" sz="2400" dirty="0"/>
            </a:br>
            <a:r>
              <a:rPr lang="en-US" sz="2400" dirty="0"/>
              <a:t>Address Families</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0" y="731835"/>
            <a:ext cx="9144000" cy="3452237"/>
          </a:xfrm>
        </p:spPr>
        <p:txBody>
          <a:bodyPr/>
          <a:lstStyle/>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RFC 2858 added Multi-Protocol BGP (MP-BGP) capability by adding an extension called the address family identifier (AFI).</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An address family correlates to a specific network protocol, such as IPv4 or IPv6, and additional granularity is provided through a subsequent address-family identifier (SAFI) such as unicast or multicast. </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rgbClr val="000000"/>
                </a:solidFill>
              </a:rPr>
              <a:t>MBGP achieves this separation by using the BGP path attributes (PAs) MP_REACH_NLRI and MP_UNREACH_NLRI to carry different reachability information for the different address families.</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sz="1600" dirty="0">
                <a:solidFill>
                  <a:schemeClr val="tx1">
                    <a:lumMod val="50000"/>
                  </a:schemeClr>
                </a:solidFill>
              </a:rPr>
              <a:t>Every address family maintains a separate database and configuration for each protocol (address family + sub-address family) in BGP. </a:t>
            </a:r>
          </a:p>
          <a:p>
            <a:pPr marL="285750" indent="-285750" algn="l" defTabSz="684213" fontAlgn="base">
              <a:spcBef>
                <a:spcPts val="600"/>
              </a:spcBef>
              <a:spcAft>
                <a:spcPts val="600"/>
              </a:spcAft>
              <a:buClr>
                <a:schemeClr val="tx2"/>
              </a:buClr>
              <a:buSzPct val="90000"/>
              <a:buFont typeface="Arial" panose="020B0604020202020204" pitchFamily="34" charset="0"/>
              <a:buChar char="•"/>
            </a:pPr>
            <a:r>
              <a:rPr lang="en-US" altLang="en-US" sz="1600" dirty="0">
                <a:solidFill>
                  <a:schemeClr val="tx1"/>
                </a:solidFill>
              </a:rPr>
              <a:t>Some network engineers refer to Multiprotocol BGP as MP-BGP, and other network engineers use the term MBGP. Both terms refer to the same thing.</a:t>
            </a:r>
            <a:endParaRPr lang="en-US" sz="1600" dirty="0">
              <a:solidFill>
                <a:schemeClr val="tx1">
                  <a:lumMod val="50000"/>
                </a:schemeClr>
              </a:solidFill>
            </a:endParaRPr>
          </a:p>
        </p:txBody>
      </p:sp>
    </p:spTree>
    <p:extLst>
      <p:ext uri="{BB962C8B-B14F-4D97-AF65-F5344CB8AC3E}">
        <p14:creationId xmlns:p14="http://schemas.microsoft.com/office/powerpoint/2010/main" val="2930832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2AA8F8-1E43-384B-8982-C0BB94049B5C}"/>
              </a:ext>
            </a:extLst>
          </p:cNvPr>
          <p:cNvSpPr>
            <a:spLocks noGrp="1"/>
          </p:cNvSpPr>
          <p:nvPr>
            <p:ph type="title"/>
          </p:nvPr>
        </p:nvSpPr>
        <p:spPr>
          <a:xfrm>
            <a:off x="0" y="0"/>
            <a:ext cx="8345488" cy="731837"/>
          </a:xfrm>
        </p:spPr>
        <p:txBody>
          <a:bodyPr/>
          <a:lstStyle/>
          <a:p>
            <a:r>
              <a:rPr lang="en-US" sz="1600" dirty="0"/>
              <a:t>BGP Fundamentals</a:t>
            </a:r>
            <a:br>
              <a:rPr lang="en-US" sz="2400" dirty="0"/>
            </a:br>
            <a:r>
              <a:rPr lang="en-US" sz="2400" dirty="0"/>
              <a:t>Inter-Router Communication</a:t>
            </a:r>
          </a:p>
        </p:txBody>
      </p:sp>
      <p:sp>
        <p:nvSpPr>
          <p:cNvPr id="4" name="Content Placeholder 3">
            <a:extLst>
              <a:ext uri="{FF2B5EF4-FFF2-40B4-BE49-F238E27FC236}">
                <a16:creationId xmlns:a16="http://schemas.microsoft.com/office/drawing/2014/main" id="{50693879-5816-3444-9D50-A12F1F37F5DE}"/>
              </a:ext>
            </a:extLst>
          </p:cNvPr>
          <p:cNvSpPr>
            <a:spLocks noGrp="1"/>
          </p:cNvSpPr>
          <p:nvPr>
            <p:ph idx="1"/>
          </p:nvPr>
        </p:nvSpPr>
        <p:spPr>
          <a:xfrm>
            <a:off x="0" y="731836"/>
            <a:ext cx="9144000" cy="3793030"/>
          </a:xfrm>
        </p:spPr>
        <p:txBody>
          <a:bodyPr/>
          <a:lstStyle/>
          <a:p>
            <a:pPr marL="342900" indent="-342900" algn="l">
              <a:buFont typeface="Arial" panose="020B0604020202020204" pitchFamily="34" charset="0"/>
              <a:buChar char="•"/>
            </a:pPr>
            <a:r>
              <a:rPr lang="en-US" sz="1800" dirty="0">
                <a:solidFill>
                  <a:schemeClr val="tx1">
                    <a:lumMod val="50000"/>
                  </a:schemeClr>
                </a:solidFill>
              </a:rPr>
              <a:t>BGP does not use hello packets to discover neighbors, as do IGP protocols, and it cannot discover neighbors dynamically. BGP neighbors are defined by IP address.</a:t>
            </a:r>
          </a:p>
          <a:p>
            <a:pPr marL="342900" indent="-342900" algn="l">
              <a:buFont typeface="Arial" panose="020B0604020202020204" pitchFamily="34" charset="0"/>
              <a:buChar char="•"/>
            </a:pPr>
            <a:r>
              <a:rPr lang="en-US" sz="1800" dirty="0">
                <a:solidFill>
                  <a:schemeClr val="tx1">
                    <a:lumMod val="50000"/>
                  </a:schemeClr>
                </a:solidFill>
              </a:rPr>
              <a:t>BGP uses TCP port 179 to communicate with other routers. </a:t>
            </a:r>
          </a:p>
          <a:p>
            <a:pPr marL="342900" indent="-342900" algn="l">
              <a:buFont typeface="Arial" panose="020B0604020202020204" pitchFamily="34" charset="0"/>
              <a:buChar char="•"/>
            </a:pPr>
            <a:r>
              <a:rPr lang="en-US" sz="1800" dirty="0">
                <a:solidFill>
                  <a:schemeClr val="tx1">
                    <a:lumMod val="50000"/>
                  </a:schemeClr>
                </a:solidFill>
              </a:rPr>
              <a:t>Most recent implementations of BGP set the do-not-fragment (DF) bit to prevent fragmentation and rely on path MTU discovery.</a:t>
            </a:r>
          </a:p>
          <a:p>
            <a:pPr marL="342900" indent="-342900" algn="l">
              <a:buFont typeface="Arial" panose="020B0604020202020204" pitchFamily="34" charset="0"/>
              <a:buChar char="•"/>
            </a:pPr>
            <a:r>
              <a:rPr lang="en-US" sz="1800" dirty="0">
                <a:solidFill>
                  <a:schemeClr val="tx1">
                    <a:lumMod val="50000"/>
                  </a:schemeClr>
                </a:solidFill>
              </a:rPr>
              <a:t>BGP uses TCP, so unlike IGPs, it can form adjacencies with routers that are multiple hops away.</a:t>
            </a:r>
          </a:p>
          <a:p>
            <a:pPr marL="342900" indent="-342900" algn="l">
              <a:buFont typeface="Arial" panose="020B0604020202020204" pitchFamily="34" charset="0"/>
              <a:buChar char="•"/>
            </a:pPr>
            <a:r>
              <a:rPr lang="en-US" sz="1800" dirty="0">
                <a:solidFill>
                  <a:schemeClr val="tx1">
                    <a:lumMod val="50000"/>
                  </a:schemeClr>
                </a:solidFill>
              </a:rPr>
              <a:t>A BGP session refers to the established adjacency between two BGP routers. Multi-hop sessions require that the router use an underlying route installed in the RIB (static or from any routing protocol) to establish the TCP session with the remote endpoint.</a:t>
            </a:r>
          </a:p>
          <a:p>
            <a:pPr marL="342900" indent="-342900" algn="l">
              <a:buFont typeface="Arial" panose="020B0604020202020204" pitchFamily="34" charset="0"/>
              <a:buChar char="•"/>
            </a:pPr>
            <a:endParaRPr lang="en-US" sz="1500" dirty="0">
              <a:solidFill>
                <a:schemeClr val="tx1">
                  <a:lumMod val="50000"/>
                </a:schemeClr>
              </a:solidFill>
            </a:endParaRPr>
          </a:p>
        </p:txBody>
      </p:sp>
    </p:spTree>
    <p:extLst>
      <p:ext uri="{BB962C8B-B14F-4D97-AF65-F5344CB8AC3E}">
        <p14:creationId xmlns:p14="http://schemas.microsoft.com/office/powerpoint/2010/main" val="317256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SLIDE_COUNT" val="65"/>
  <p:tag name="ARTICULATE_PROJECT_OPEN" val="0"/>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Default Theme">
  <a:themeElements>
    <a:clrScheme name="Custom 6">
      <a:dk1>
        <a:srgbClr val="58585B"/>
      </a:dk1>
      <a:lt1>
        <a:srgbClr val="FFFFFF"/>
      </a:lt1>
      <a:dk2>
        <a:srgbClr val="58585B"/>
      </a:dk2>
      <a:lt2>
        <a:srgbClr val="81C569"/>
      </a:lt2>
      <a:accent1>
        <a:srgbClr val="004C69"/>
      </a:accent1>
      <a:accent2>
        <a:srgbClr val="9E0B0F"/>
      </a:accent2>
      <a:accent3>
        <a:srgbClr val="FFFFFF"/>
      </a:accent3>
      <a:accent4>
        <a:srgbClr val="367187"/>
      </a:accent4>
      <a:accent5>
        <a:srgbClr val="38C6F4"/>
      </a:accent5>
      <a:accent6>
        <a:srgbClr val="FBAB18"/>
      </a:accent6>
      <a:hlink>
        <a:srgbClr val="38C6F4"/>
      </a:hlink>
      <a:folHlink>
        <a:srgbClr val="81C569"/>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6A4D7"/>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ITE7_Chp1_Example-1" id="{4A20ED44-3835-F149-9AE4-C332C230E09E}" vid="{AFB5BC48-58F8-AD45-912F-AE2AD65EB6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Default Theme</Template>
  <TotalTime>37131</TotalTime>
  <Words>4470</Words>
  <Application>Microsoft Office PowerPoint</Application>
  <PresentationFormat>On-screen Show (16:9)</PresentationFormat>
  <Paragraphs>546</Paragraphs>
  <Slides>55</Slides>
  <Notes>55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55</vt:i4>
      </vt:variant>
    </vt:vector>
  </HeadingPairs>
  <TitlesOfParts>
    <vt:vector size="61" baseType="lpstr">
      <vt:lpstr>Arial</vt:lpstr>
      <vt:lpstr>Calibri</vt:lpstr>
      <vt:lpstr>Cisco-Bold</vt:lpstr>
      <vt:lpstr>CiscoSans ExtraLight</vt:lpstr>
      <vt:lpstr>Courier New</vt:lpstr>
      <vt:lpstr>Default Theme</vt:lpstr>
      <vt:lpstr>Chapter 11: BGP</vt:lpstr>
      <vt:lpstr>Chapter 11 Content</vt:lpstr>
      <vt:lpstr>BGP Fundamentals</vt:lpstr>
      <vt:lpstr>BGP Fundamentals Autonomous System Numbers</vt:lpstr>
      <vt:lpstr>BGP Fundamentals Autonomous System Numbers (Cont.)</vt:lpstr>
      <vt:lpstr>BGP Fundamentals Path Attributes</vt:lpstr>
      <vt:lpstr>BGP Fundamentals Loop Prevention</vt:lpstr>
      <vt:lpstr>BGP Fundamentals Address Families</vt:lpstr>
      <vt:lpstr>BGP Fundamentals Inter-Router Communication</vt:lpstr>
      <vt:lpstr>BGP Fundamentals Inter-Router Communication (Cont.)</vt:lpstr>
      <vt:lpstr>BGP Fundamentals BGP Session Types</vt:lpstr>
      <vt:lpstr>BGP Fundamentals BGP Session Types (Cont.)</vt:lpstr>
      <vt:lpstr>BGP Fundamentals BGP Session Types (Cont.)</vt:lpstr>
      <vt:lpstr>BGP Fundamentals BGP Messages</vt:lpstr>
      <vt:lpstr>BGP Fundamentals BGP Neighbor States</vt:lpstr>
      <vt:lpstr>BGP Fundamentals BGP Neighbor States (Cont.)</vt:lpstr>
      <vt:lpstr>Basic BGP Configuration</vt:lpstr>
      <vt:lpstr>Basic BGP Configuration BGP Router Configuration Components</vt:lpstr>
      <vt:lpstr>Basic BGP Configuration Modular Configuration</vt:lpstr>
      <vt:lpstr>Basic BGP Configuration Configuring Basic BGP on IOS</vt:lpstr>
      <vt:lpstr>Basic BGP Configuration Verification of  BGP Sessions</vt:lpstr>
      <vt:lpstr>Basic BGP Configuration Verification of BGP Sessions (Cont.)</vt:lpstr>
      <vt:lpstr>Basic BGP Configuration Prefix Advertisement</vt:lpstr>
      <vt:lpstr>Basic BGP Configuration Prefix Advertisement (Cont.)</vt:lpstr>
      <vt:lpstr>Basic BGP Configuration Prefix Advertisement (Cont.)</vt:lpstr>
      <vt:lpstr>Basic BGP Configuration Receiving and Viewing Routes</vt:lpstr>
      <vt:lpstr>Basic BGP Configuration Receiving and Viewing Routes (Cont.)</vt:lpstr>
      <vt:lpstr>Basic BGP Configuration Receiving and Viewing Routes (Cont.)</vt:lpstr>
      <vt:lpstr>Basic BGP Configuration Receiving and Viewing Routes (Cont.)</vt:lpstr>
      <vt:lpstr>Basic BGP Configuration Receiving and Viewing Routes (Cont.)</vt:lpstr>
      <vt:lpstr>Basic BGP Configuration BGP Route Advertisements from Indirect Sources</vt:lpstr>
      <vt:lpstr>Basic BGP Configuration BGP Route Advertisements from Indirect Sources (Cont.)</vt:lpstr>
      <vt:lpstr>Route Summarization</vt:lpstr>
      <vt:lpstr>Route Summarization Summarizing Prefixes</vt:lpstr>
      <vt:lpstr>Route Summarization Aggregate Address</vt:lpstr>
      <vt:lpstr>Route Summarization Aggregating Address (Cont.)</vt:lpstr>
      <vt:lpstr>Route Summarization Atomic Aggregate</vt:lpstr>
      <vt:lpstr>Route Summarization Atomic Aggregate (Cont.)</vt:lpstr>
      <vt:lpstr>Route Summarization Route Aggregation with AS_SET</vt:lpstr>
      <vt:lpstr>Multiprotocol BGP for IPv6</vt:lpstr>
      <vt:lpstr>Multiprotocol BGP for IPv6 MP-BGP</vt:lpstr>
      <vt:lpstr>Multiprotocol BGP for IPv6 MP-BGP (Cont.)</vt:lpstr>
      <vt:lpstr>Multiprotocol BGP for IPv6 Configuring IPv6 BGP</vt:lpstr>
      <vt:lpstr>Multiprotocol BGP for IPv6 Viewing BGP IPv6 Neighbors</vt:lpstr>
      <vt:lpstr>Multiprotocol BGP for IPv6 Verifying IPv6 BGP</vt:lpstr>
      <vt:lpstr>Multiprotocol BGP for IPv6 Viewing the IPv6 BGP Tables</vt:lpstr>
      <vt:lpstr>Multiprotocol BGP for IPv6 IPv6 Route Summarization</vt:lpstr>
      <vt:lpstr>Prepare for the Exam</vt:lpstr>
      <vt:lpstr>Prepare for the Exam Key Topics for Chapter 11</vt:lpstr>
      <vt:lpstr>Prepare for the Exam Key Topics for Chapter 11 (Cont.)</vt:lpstr>
      <vt:lpstr>Prepare for the Exam Key Topics for Chapter 11 (Cont.)</vt:lpstr>
      <vt:lpstr>Prepare for the Exam Key Terms for Chapter 11</vt:lpstr>
      <vt:lpstr>Prepare for the Exam Command Reference for Chapter 11</vt:lpstr>
      <vt:lpstr>Prepare for the Exam Command Reference for Chapter 11 (Cont.)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Basic Switch and End Device Configuration</dc:title>
  <dc:creator>Stephanie Harvey</dc:creator>
  <cp:lastModifiedBy>Sue Livingston -X (suliving - UNICON INC at Cisco)</cp:lastModifiedBy>
  <cp:revision>456</cp:revision>
  <dcterms:created xsi:type="dcterms:W3CDTF">2019-10-18T06:21:22Z</dcterms:created>
  <dcterms:modified xsi:type="dcterms:W3CDTF">2020-02-21T18:03:27Z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ProviderInitializationData">
    <vt:lpwstr>https://cisco.jiveon.com</vt:lpwstr>
  </property>
  <property fmtid="{D5CDD505-2E9C-101B-9397-08002B2CF9AE}" pid="3" name="Offisync_UpdateToken">
    <vt:lpwstr>1</vt:lpwstr>
  </property>
  <property fmtid="{D5CDD505-2E9C-101B-9397-08002B2CF9AE}" pid="4" name="Offisync_ServerID">
    <vt:lpwstr>07841bbc-cd3c-4a76-827f-75a2226890f4</vt:lpwstr>
  </property>
  <property fmtid="{D5CDD505-2E9C-101B-9397-08002B2CF9AE}" pid="5" name="Offisync_UniqueId">
    <vt:lpwstr>1702406</vt:lpwstr>
  </property>
  <property fmtid="{D5CDD505-2E9C-101B-9397-08002B2CF9AE}" pid="6" name="Jive_VersionGuid">
    <vt:lpwstr>fd96a0b3-f68d-4727-8e4f-2128d37ed30a</vt:lpwstr>
  </property>
  <property fmtid="{D5CDD505-2E9C-101B-9397-08002B2CF9AE}" pid="7" name="Jive_LatestUserAccountName">
    <vt:lpwstr>alljohns</vt:lpwstr>
  </property>
  <property fmtid="{D5CDD505-2E9C-101B-9397-08002B2CF9AE}" pid="8" name="ArticulateGUID">
    <vt:lpwstr>F9A496F7-57D7-4028-9572-D40DFDF3715A</vt:lpwstr>
  </property>
  <property fmtid="{D5CDD505-2E9C-101B-9397-08002B2CF9AE}" pid="9" name="ArticulatePath">
    <vt:lpwstr>ITE7_Chp9_by_jg</vt:lpwstr>
  </property>
</Properties>
</file>

<file path=docProps/thumbnail.jpeg>
</file>